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59" r:id="rId5"/>
    <p:sldMasterId id="2147483661" r:id="rId6"/>
    <p:sldMasterId id="2147483652" r:id="rId7"/>
  </p:sldMasterIdLst>
  <p:notesMasterIdLst>
    <p:notesMasterId r:id="rId88"/>
  </p:notesMasterIdLst>
  <p:sldIdLst>
    <p:sldId id="281" r:id="rId8"/>
    <p:sldId id="379" r:id="rId9"/>
    <p:sldId id="401" r:id="rId10"/>
    <p:sldId id="382" r:id="rId11"/>
    <p:sldId id="385" r:id="rId12"/>
    <p:sldId id="489" r:id="rId13"/>
    <p:sldId id="384" r:id="rId14"/>
    <p:sldId id="383" r:id="rId15"/>
    <p:sldId id="402" r:id="rId16"/>
    <p:sldId id="386" r:id="rId17"/>
    <p:sldId id="403" r:id="rId18"/>
    <p:sldId id="389" r:id="rId19"/>
    <p:sldId id="490" r:id="rId20"/>
    <p:sldId id="390" r:id="rId21"/>
    <p:sldId id="391" r:id="rId22"/>
    <p:sldId id="394" r:id="rId23"/>
    <p:sldId id="397" r:id="rId24"/>
    <p:sldId id="398" r:id="rId25"/>
    <p:sldId id="392" r:id="rId26"/>
    <p:sldId id="381" r:id="rId27"/>
    <p:sldId id="393" r:id="rId28"/>
    <p:sldId id="471" r:id="rId29"/>
    <p:sldId id="466" r:id="rId30"/>
    <p:sldId id="470" r:id="rId31"/>
    <p:sldId id="467" r:id="rId32"/>
    <p:sldId id="469" r:id="rId33"/>
    <p:sldId id="484" r:id="rId34"/>
    <p:sldId id="413" r:id="rId35"/>
    <p:sldId id="416" r:id="rId36"/>
    <p:sldId id="418" r:id="rId37"/>
    <p:sldId id="419" r:id="rId38"/>
    <p:sldId id="420" r:id="rId39"/>
    <p:sldId id="428" r:id="rId40"/>
    <p:sldId id="429" r:id="rId41"/>
    <p:sldId id="487" r:id="rId42"/>
    <p:sldId id="430" r:id="rId43"/>
    <p:sldId id="431" r:id="rId44"/>
    <p:sldId id="432" r:id="rId45"/>
    <p:sldId id="433" r:id="rId46"/>
    <p:sldId id="434" r:id="rId47"/>
    <p:sldId id="492" r:id="rId48"/>
    <p:sldId id="493" r:id="rId49"/>
    <p:sldId id="488" r:id="rId50"/>
    <p:sldId id="435" r:id="rId51"/>
    <p:sldId id="414" r:id="rId52"/>
    <p:sldId id="436" r:id="rId53"/>
    <p:sldId id="438" r:id="rId54"/>
    <p:sldId id="439" r:id="rId55"/>
    <p:sldId id="437" r:id="rId56"/>
    <p:sldId id="440" r:id="rId57"/>
    <p:sldId id="441" r:id="rId58"/>
    <p:sldId id="442" r:id="rId59"/>
    <p:sldId id="443" r:id="rId60"/>
    <p:sldId id="444" r:id="rId61"/>
    <p:sldId id="445" r:id="rId62"/>
    <p:sldId id="446" r:id="rId63"/>
    <p:sldId id="485" r:id="rId64"/>
    <p:sldId id="457" r:id="rId65"/>
    <p:sldId id="458" r:id="rId66"/>
    <p:sldId id="459" r:id="rId67"/>
    <p:sldId id="486" r:id="rId68"/>
    <p:sldId id="460" r:id="rId69"/>
    <p:sldId id="461" r:id="rId70"/>
    <p:sldId id="463" r:id="rId71"/>
    <p:sldId id="464" r:id="rId72"/>
    <p:sldId id="465" r:id="rId73"/>
    <p:sldId id="477" r:id="rId74"/>
    <p:sldId id="478" r:id="rId75"/>
    <p:sldId id="479" r:id="rId76"/>
    <p:sldId id="480" r:id="rId77"/>
    <p:sldId id="481" r:id="rId78"/>
    <p:sldId id="482" r:id="rId79"/>
    <p:sldId id="483" r:id="rId80"/>
    <p:sldId id="472" r:id="rId81"/>
    <p:sldId id="473" r:id="rId82"/>
    <p:sldId id="474" r:id="rId83"/>
    <p:sldId id="475" r:id="rId84"/>
    <p:sldId id="476" r:id="rId85"/>
    <p:sldId id="264" r:id="rId86"/>
    <p:sldId id="265"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FFFFFF"/>
    <a:srgbClr val="2D75BC"/>
    <a:srgbClr val="333333"/>
    <a:srgbClr val="2E2E2E"/>
    <a:srgbClr val="F1F1F1"/>
    <a:srgbClr val="606060"/>
    <a:srgbClr val="009444"/>
    <a:srgbClr val="1D5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5" autoAdjust="0"/>
    <p:restoredTop sz="75862" autoAdjust="0"/>
  </p:normalViewPr>
  <p:slideViewPr>
    <p:cSldViewPr>
      <p:cViewPr varScale="1">
        <p:scale>
          <a:sx n="87" d="100"/>
          <a:sy n="87" d="100"/>
        </p:scale>
        <p:origin x="2160" y="66"/>
      </p:cViewPr>
      <p:guideLst>
        <p:guide orient="horz" pos="2160"/>
        <p:guide pos="2880"/>
      </p:guideLst>
    </p:cSldViewPr>
  </p:slideViewPr>
  <p:outlineViewPr>
    <p:cViewPr>
      <p:scale>
        <a:sx n="33" d="100"/>
        <a:sy n="33" d="100"/>
      </p:scale>
      <p:origin x="0" y="714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373330-0875-4F54-B846-34A9C5D83194}" type="datetimeFigureOut">
              <a:rPr lang="en-US" smtClean="0"/>
              <a:pPr/>
              <a:t>8/28/2017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8154A2-EB67-47E5-A054-B18F240BFC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35</a:t>
            </a:fld>
            <a:endParaRPr lang="en-US"/>
          </a:p>
        </p:txBody>
      </p:sp>
    </p:spTree>
    <p:extLst>
      <p:ext uri="{BB962C8B-B14F-4D97-AF65-F5344CB8AC3E}">
        <p14:creationId xmlns:p14="http://schemas.microsoft.com/office/powerpoint/2010/main" val="1624635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r>
              <a:rPr lang="en-US" altLang="zh-CN" sz="1200" dirty="0"/>
              <a:t>2006/2008</a:t>
            </a:r>
          </a:p>
          <a:p>
            <a:pPr eaLnBrk="1" hangingPunct="1">
              <a:buFont typeface="Wingdings" pitchFamily="2" charset="2"/>
              <a:buChar char="Ø"/>
            </a:pPr>
            <a:r>
              <a:rPr lang="en-US" altLang="zh-CN" sz="1200" dirty="0"/>
              <a:t>Microsoft/Martin Fowler</a:t>
            </a:r>
          </a:p>
          <a:p>
            <a:pPr eaLnBrk="1" hangingPunct="1">
              <a:buFont typeface="Wingdings" pitchFamily="2" charset="2"/>
              <a:buChar char="Ø"/>
            </a:pPr>
            <a:r>
              <a:rPr lang="en-US" altLang="zh-CN" sz="1200" dirty="0" err="1"/>
              <a:t>ViewModel</a:t>
            </a:r>
            <a:r>
              <a:rPr lang="en-US" altLang="zh-CN" sz="1200" dirty="0"/>
              <a:t>  does not need a reference to a view</a:t>
            </a:r>
          </a:p>
          <a:p>
            <a:pPr eaLnBrk="1" hangingPunct="1">
              <a:buFont typeface="Wingdings" pitchFamily="2" charset="2"/>
              <a:buChar char="Ø"/>
            </a:pPr>
            <a:r>
              <a:rPr lang="en-US" altLang="zh-CN" sz="1200" dirty="0" err="1"/>
              <a:t>ViewModel</a:t>
            </a:r>
            <a:r>
              <a:rPr lang="en-US" altLang="zh-CN" sz="1200" dirty="0"/>
              <a:t> perform all modifications made to the model data</a:t>
            </a:r>
          </a:p>
          <a:p>
            <a:pPr eaLnBrk="1" hangingPunct="1">
              <a:buFont typeface="Wingdings" pitchFamily="2" charset="2"/>
              <a:buChar char="Ø"/>
            </a:pPr>
            <a:r>
              <a:rPr lang="en-US" altLang="zh-CN" sz="1200" dirty="0"/>
              <a:t>View have no idea that the model exist</a:t>
            </a:r>
          </a:p>
          <a:p>
            <a:pPr eaLnBrk="1" hangingPunct="1">
              <a:buFont typeface="Wingdings" pitchFamily="2" charset="2"/>
              <a:buChar char="Ø"/>
            </a:pPr>
            <a:r>
              <a:rPr lang="en-US" altLang="zh-CN" sz="1200" dirty="0" err="1"/>
              <a:t>ViewModel</a:t>
            </a:r>
            <a:r>
              <a:rPr lang="en-US" altLang="zh-CN" sz="1200" dirty="0"/>
              <a:t> and Model are </a:t>
            </a:r>
            <a:r>
              <a:rPr lang="en-US" altLang="zh-CN" sz="1200" dirty="0" err="1"/>
              <a:t>unware</a:t>
            </a:r>
            <a:r>
              <a:rPr lang="en-US" altLang="zh-CN" sz="1200" dirty="0"/>
              <a:t> of the view</a:t>
            </a:r>
          </a:p>
          <a:p>
            <a:pPr eaLnBrk="1" hangingPunct="1">
              <a:buFont typeface="Wingdings" pitchFamily="2" charset="2"/>
              <a:buChar char="Ø"/>
            </a:pPr>
            <a:r>
              <a:rPr lang="en-US" altLang="zh-CN" sz="1200" dirty="0"/>
              <a:t>Loosely coupled design</a:t>
            </a:r>
          </a:p>
          <a:p>
            <a:pPr eaLnBrk="1" hangingPunct="1">
              <a:buFont typeface="Wingdings" pitchFamily="2" charset="2"/>
              <a:buChar char="Ø"/>
            </a:pPr>
            <a:r>
              <a:rPr lang="en-US" altLang="zh-CN" sz="1200" dirty="0"/>
              <a:t>Testability</a:t>
            </a:r>
          </a:p>
          <a:p>
            <a:r>
              <a:rPr lang="en-US" dirty="0"/>
              <a:t>(MVVM)</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41</a:t>
            </a:fld>
            <a:endParaRPr lang="en-US"/>
          </a:p>
        </p:txBody>
      </p:sp>
    </p:spTree>
    <p:extLst>
      <p:ext uri="{BB962C8B-B14F-4D97-AF65-F5344CB8AC3E}">
        <p14:creationId xmlns:p14="http://schemas.microsoft.com/office/powerpoint/2010/main" val="1710485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42</a:t>
            </a:fld>
            <a:endParaRPr lang="en-US"/>
          </a:p>
        </p:txBody>
      </p:sp>
    </p:spTree>
    <p:extLst>
      <p:ext uri="{BB962C8B-B14F-4D97-AF65-F5344CB8AC3E}">
        <p14:creationId xmlns:p14="http://schemas.microsoft.com/office/powerpoint/2010/main" val="114546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43</a:t>
            </a:fld>
            <a:endParaRPr lang="en-US"/>
          </a:p>
        </p:txBody>
      </p:sp>
    </p:spTree>
    <p:extLst>
      <p:ext uri="{BB962C8B-B14F-4D97-AF65-F5344CB8AC3E}">
        <p14:creationId xmlns:p14="http://schemas.microsoft.com/office/powerpoint/2010/main" val="2638168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A8154A2-EB67-47E5-A054-B18F240BFCCF}" type="slidenum">
              <a:rPr lang="en-US" smtClean="0"/>
              <a:pPr/>
              <a:t>6</a:t>
            </a:fld>
            <a:endParaRPr lang="en-US"/>
          </a:p>
        </p:txBody>
      </p:sp>
    </p:spTree>
    <p:extLst>
      <p:ext uri="{BB962C8B-B14F-4D97-AF65-F5344CB8AC3E}">
        <p14:creationId xmlns:p14="http://schemas.microsoft.com/office/powerpoint/2010/main" val="2354544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57</a:t>
            </a:fld>
            <a:endParaRPr lang="en-US"/>
          </a:p>
        </p:txBody>
      </p:sp>
    </p:spTree>
    <p:extLst>
      <p:ext uri="{BB962C8B-B14F-4D97-AF65-F5344CB8AC3E}">
        <p14:creationId xmlns:p14="http://schemas.microsoft.com/office/powerpoint/2010/main" val="3302197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2498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435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0" kern="1200" dirty="0">
                <a:solidFill>
                  <a:schemeClr val="tx1"/>
                </a:solidFill>
                <a:latin typeface="+mn-lt"/>
                <a:ea typeface="+mn-ea"/>
                <a:cs typeface="+mn-cs"/>
              </a:rPr>
              <a:t>Data-binding</a:t>
            </a:r>
            <a:r>
              <a:rPr lang="en-US" sz="1200" b="0" i="0" kern="1200" dirty="0">
                <a:solidFill>
                  <a:schemeClr val="tx1"/>
                </a:solidFill>
                <a:latin typeface="+mn-lt"/>
                <a:ea typeface="+mn-ea"/>
                <a:cs typeface="+mn-cs"/>
              </a:rPr>
              <a:t> − It is the automatic synchronization of data between model and view components.</a:t>
            </a:r>
          </a:p>
          <a:p>
            <a:r>
              <a:rPr lang="en-US" sz="1200" b="1" i="0" kern="1200" dirty="0">
                <a:solidFill>
                  <a:schemeClr val="tx1"/>
                </a:solidFill>
                <a:latin typeface="+mn-lt"/>
                <a:ea typeface="+mn-ea"/>
                <a:cs typeface="+mn-cs"/>
              </a:rPr>
              <a:t>Scope</a:t>
            </a:r>
            <a:r>
              <a:rPr lang="en-US" sz="1200" b="0" i="0" kern="1200" dirty="0">
                <a:solidFill>
                  <a:schemeClr val="tx1"/>
                </a:solidFill>
                <a:latin typeface="+mn-lt"/>
                <a:ea typeface="+mn-ea"/>
                <a:cs typeface="+mn-cs"/>
              </a:rPr>
              <a:t> − These are objects that refer to the model. They act as a glue between controller and view.</a:t>
            </a:r>
          </a:p>
          <a:p>
            <a:r>
              <a:rPr lang="en-US" sz="1200" b="1" i="0" kern="1200" dirty="0">
                <a:solidFill>
                  <a:schemeClr val="tx1"/>
                </a:solidFill>
                <a:latin typeface="+mn-lt"/>
                <a:ea typeface="+mn-ea"/>
                <a:cs typeface="+mn-cs"/>
              </a:rPr>
              <a:t>Controller</a:t>
            </a:r>
            <a:r>
              <a:rPr lang="en-US" sz="1200" b="0" i="0" kern="1200" dirty="0">
                <a:solidFill>
                  <a:schemeClr val="tx1"/>
                </a:solidFill>
                <a:latin typeface="+mn-lt"/>
                <a:ea typeface="+mn-ea"/>
                <a:cs typeface="+mn-cs"/>
              </a:rPr>
              <a:t> − These are JavaScript functions that are bound to a particular scope.</a:t>
            </a:r>
          </a:p>
          <a:p>
            <a:r>
              <a:rPr lang="en-US" sz="1200" b="1" i="0" kern="1200" dirty="0">
                <a:solidFill>
                  <a:schemeClr val="tx1"/>
                </a:solidFill>
                <a:latin typeface="+mn-lt"/>
                <a:ea typeface="+mn-ea"/>
                <a:cs typeface="+mn-cs"/>
              </a:rPr>
              <a:t>Services</a:t>
            </a:r>
            <a:r>
              <a:rPr lang="en-US" sz="1200" b="0" i="0" kern="1200" dirty="0">
                <a:solidFill>
                  <a:schemeClr val="tx1"/>
                </a:solidFill>
                <a:latin typeface="+mn-lt"/>
                <a:ea typeface="+mn-ea"/>
                <a:cs typeface="+mn-cs"/>
              </a:rPr>
              <a:t> − AngularJS come with several built-in services for example $http to make a </a:t>
            </a:r>
            <a:r>
              <a:rPr lang="en-US" sz="1200" b="0" i="0" kern="1200" dirty="0" err="1">
                <a:solidFill>
                  <a:schemeClr val="tx1"/>
                </a:solidFill>
                <a:latin typeface="+mn-lt"/>
                <a:ea typeface="+mn-ea"/>
                <a:cs typeface="+mn-cs"/>
              </a:rPr>
              <a:t>XMLHttpRequests</a:t>
            </a:r>
            <a:r>
              <a:rPr lang="en-US" sz="1200" b="0" i="0" kern="1200" dirty="0">
                <a:solidFill>
                  <a:schemeClr val="tx1"/>
                </a:solidFill>
                <a:latin typeface="+mn-lt"/>
                <a:ea typeface="+mn-ea"/>
                <a:cs typeface="+mn-cs"/>
              </a:rPr>
              <a:t>. These are singleton objects which are instantiated only once in app.</a:t>
            </a:r>
          </a:p>
          <a:p>
            <a:r>
              <a:rPr lang="en-US" sz="1200" b="1" i="0" kern="1200" dirty="0">
                <a:solidFill>
                  <a:schemeClr val="tx1"/>
                </a:solidFill>
                <a:latin typeface="+mn-lt"/>
                <a:ea typeface="+mn-ea"/>
                <a:cs typeface="+mn-cs"/>
              </a:rPr>
              <a:t>Filters</a:t>
            </a:r>
            <a:r>
              <a:rPr lang="en-US" sz="1200" b="0" i="0" kern="1200" dirty="0">
                <a:solidFill>
                  <a:schemeClr val="tx1"/>
                </a:solidFill>
                <a:latin typeface="+mn-lt"/>
                <a:ea typeface="+mn-ea"/>
                <a:cs typeface="+mn-cs"/>
              </a:rPr>
              <a:t> − These select a subset of items from an array and returns a new array.</a:t>
            </a:r>
          </a:p>
          <a:p>
            <a:r>
              <a:rPr lang="en-US" sz="1200" b="1" i="0" kern="1200" dirty="0">
                <a:solidFill>
                  <a:schemeClr val="tx1"/>
                </a:solidFill>
                <a:latin typeface="+mn-lt"/>
                <a:ea typeface="+mn-ea"/>
                <a:cs typeface="+mn-cs"/>
              </a:rPr>
              <a:t>Directives</a:t>
            </a:r>
            <a:r>
              <a:rPr lang="en-US" sz="1200" b="0" i="0" kern="1200" dirty="0">
                <a:solidFill>
                  <a:schemeClr val="tx1"/>
                </a:solidFill>
                <a:latin typeface="+mn-lt"/>
                <a:ea typeface="+mn-ea"/>
                <a:cs typeface="+mn-cs"/>
              </a:rPr>
              <a:t> − Directives are markers on DOM elements (such as elements, attributes, </a:t>
            </a:r>
            <a:r>
              <a:rPr lang="en-US" sz="1200" b="0" i="0" kern="1200" dirty="0" err="1">
                <a:solidFill>
                  <a:schemeClr val="tx1"/>
                </a:solidFill>
                <a:latin typeface="+mn-lt"/>
                <a:ea typeface="+mn-ea"/>
                <a:cs typeface="+mn-cs"/>
              </a:rPr>
              <a:t>css</a:t>
            </a:r>
            <a:r>
              <a:rPr lang="en-US" sz="1200" b="0" i="0" kern="1200" dirty="0">
                <a:solidFill>
                  <a:schemeClr val="tx1"/>
                </a:solidFill>
                <a:latin typeface="+mn-lt"/>
                <a:ea typeface="+mn-ea"/>
                <a:cs typeface="+mn-cs"/>
              </a:rPr>
              <a:t>, and more). These can be used to create custom HTML tags that serve as new, custom widgets. AngularJS has built-in directives (</a:t>
            </a:r>
            <a:r>
              <a:rPr lang="en-US" sz="1200" b="0" i="0" kern="1200" dirty="0" err="1">
                <a:solidFill>
                  <a:schemeClr val="tx1"/>
                </a:solidFill>
                <a:latin typeface="+mn-lt"/>
                <a:ea typeface="+mn-ea"/>
                <a:cs typeface="+mn-cs"/>
              </a:rPr>
              <a:t>ngBind</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ngModel</a:t>
            </a:r>
            <a:r>
              <a:rPr lang="en-US" sz="1200" b="0" i="0" kern="1200" dirty="0">
                <a:solidFill>
                  <a:schemeClr val="tx1"/>
                </a:solidFill>
                <a:latin typeface="+mn-lt"/>
                <a:ea typeface="+mn-ea"/>
                <a:cs typeface="+mn-cs"/>
              </a:rPr>
              <a:t>...)</a:t>
            </a:r>
          </a:p>
          <a:p>
            <a:r>
              <a:rPr lang="en-US" sz="1200" b="1" i="0" kern="1200" dirty="0">
                <a:solidFill>
                  <a:schemeClr val="tx1"/>
                </a:solidFill>
                <a:latin typeface="+mn-lt"/>
                <a:ea typeface="+mn-ea"/>
                <a:cs typeface="+mn-cs"/>
              </a:rPr>
              <a:t>Templates</a:t>
            </a:r>
            <a:r>
              <a:rPr lang="en-US" sz="1200" b="0" i="0" kern="1200" dirty="0">
                <a:solidFill>
                  <a:schemeClr val="tx1"/>
                </a:solidFill>
                <a:latin typeface="+mn-lt"/>
                <a:ea typeface="+mn-ea"/>
                <a:cs typeface="+mn-cs"/>
              </a:rPr>
              <a:t> − These are the rendered view with information from the controller and model. These can be a single file (like index.html) or multiple views in one page using "partials".</a:t>
            </a:r>
          </a:p>
          <a:p>
            <a:r>
              <a:rPr lang="en-US" sz="1200" b="1" i="0" kern="1200" dirty="0">
                <a:solidFill>
                  <a:schemeClr val="tx1"/>
                </a:solidFill>
                <a:latin typeface="+mn-lt"/>
                <a:ea typeface="+mn-ea"/>
                <a:cs typeface="+mn-cs"/>
              </a:rPr>
              <a:t>Routing</a:t>
            </a:r>
            <a:r>
              <a:rPr lang="en-US" sz="1200" b="0" i="0" kern="1200" dirty="0">
                <a:solidFill>
                  <a:schemeClr val="tx1"/>
                </a:solidFill>
                <a:latin typeface="+mn-lt"/>
                <a:ea typeface="+mn-ea"/>
                <a:cs typeface="+mn-cs"/>
              </a:rPr>
              <a:t> − It is concept of switching views.</a:t>
            </a:r>
          </a:p>
          <a:p>
            <a:r>
              <a:rPr lang="en-US" sz="1200" b="1" i="0" kern="1200" dirty="0">
                <a:solidFill>
                  <a:schemeClr val="tx1"/>
                </a:solidFill>
                <a:latin typeface="+mn-lt"/>
                <a:ea typeface="+mn-ea"/>
                <a:cs typeface="+mn-cs"/>
              </a:rPr>
              <a:t>Model View Whatever</a:t>
            </a:r>
            <a:r>
              <a:rPr lang="en-US" sz="1200" b="0" i="0" kern="1200" dirty="0">
                <a:solidFill>
                  <a:schemeClr val="tx1"/>
                </a:solidFill>
                <a:latin typeface="+mn-lt"/>
                <a:ea typeface="+mn-ea"/>
                <a:cs typeface="+mn-cs"/>
              </a:rPr>
              <a:t> − MVC is a design pattern for dividing an application into different parts (called Model, View and Controller), each with distinct responsibilities. AngularJS does not implement MVC in the traditional sense, but rather something closer to MVVM (Model-View-</a:t>
            </a:r>
            <a:r>
              <a:rPr lang="en-US" sz="1200" b="0" i="0" kern="1200" dirty="0" err="1">
                <a:solidFill>
                  <a:schemeClr val="tx1"/>
                </a:solidFill>
                <a:latin typeface="+mn-lt"/>
                <a:ea typeface="+mn-ea"/>
                <a:cs typeface="+mn-cs"/>
              </a:rPr>
              <a:t>ViewModel</a:t>
            </a:r>
            <a:r>
              <a:rPr lang="en-US" sz="1200" b="0" i="0" kern="1200" dirty="0">
                <a:solidFill>
                  <a:schemeClr val="tx1"/>
                </a:solidFill>
                <a:latin typeface="+mn-lt"/>
                <a:ea typeface="+mn-ea"/>
                <a:cs typeface="+mn-cs"/>
              </a:rPr>
              <a:t>). The Angular JS team refers it humorously as Model View Whatever.</a:t>
            </a:r>
          </a:p>
          <a:p>
            <a:r>
              <a:rPr lang="en-US" sz="1200" b="1" i="0" kern="1200" dirty="0">
                <a:solidFill>
                  <a:schemeClr val="tx1"/>
                </a:solidFill>
                <a:latin typeface="+mn-lt"/>
                <a:ea typeface="+mn-ea"/>
                <a:cs typeface="+mn-cs"/>
              </a:rPr>
              <a:t>Deep Linking</a:t>
            </a:r>
            <a:r>
              <a:rPr lang="en-US" sz="1200" b="0" i="0" kern="1200" dirty="0">
                <a:solidFill>
                  <a:schemeClr val="tx1"/>
                </a:solidFill>
                <a:latin typeface="+mn-lt"/>
                <a:ea typeface="+mn-ea"/>
                <a:cs typeface="+mn-cs"/>
              </a:rPr>
              <a:t> − Deep linking allows you to encode the state of application in the URL so that it can be bookmarked. The application can then be restored from the URL to the same state.</a:t>
            </a:r>
          </a:p>
          <a:p>
            <a:r>
              <a:rPr lang="en-US" sz="1200" b="1" i="0" kern="1200" dirty="0">
                <a:solidFill>
                  <a:schemeClr val="tx1"/>
                </a:solidFill>
                <a:latin typeface="+mn-lt"/>
                <a:ea typeface="+mn-ea"/>
                <a:cs typeface="+mn-cs"/>
              </a:rPr>
              <a:t>Dependency Injection</a:t>
            </a:r>
            <a:r>
              <a:rPr lang="en-US" sz="1200" b="0" i="0" kern="1200" dirty="0">
                <a:solidFill>
                  <a:schemeClr val="tx1"/>
                </a:solidFill>
                <a:latin typeface="+mn-lt"/>
                <a:ea typeface="+mn-ea"/>
                <a:cs typeface="+mn-cs"/>
              </a:rPr>
              <a:t> − AngularJS has a built-in dependency injection subsystem that helps the developer by making the application easier to develop, understand, and test.</a:t>
            </a:r>
          </a:p>
        </p:txBody>
      </p:sp>
      <p:sp>
        <p:nvSpPr>
          <p:cNvPr id="4" name="Slide Number Placeholder 3"/>
          <p:cNvSpPr>
            <a:spLocks noGrp="1"/>
          </p:cNvSpPr>
          <p:nvPr>
            <p:ph type="sldNum" sz="quarter" idx="10"/>
          </p:nvPr>
        </p:nvSpPr>
        <p:spPr/>
        <p:txBody>
          <a:bodyPr/>
          <a:lstStyle/>
          <a:p>
            <a:fld id="{AA8154A2-EB67-47E5-A054-B18F240BFCCF}"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studentController</a:t>
            </a:r>
            <a:r>
              <a:rPr lang="en-US" dirty="0"/>
              <a:t> defined as a JavaScript object with $scope as argument.</a:t>
            </a:r>
          </a:p>
          <a:p>
            <a:r>
              <a:rPr lang="en-US" dirty="0"/>
              <a:t>$scope refers to application which is to use the </a:t>
            </a:r>
            <a:r>
              <a:rPr lang="en-US" dirty="0" err="1"/>
              <a:t>studentController</a:t>
            </a:r>
            <a:r>
              <a:rPr lang="en-US" dirty="0"/>
              <a:t> object.</a:t>
            </a:r>
          </a:p>
          <a:p>
            <a:r>
              <a:rPr lang="en-US" dirty="0"/>
              <a:t>$</a:t>
            </a:r>
            <a:r>
              <a:rPr lang="en-US" dirty="0" err="1"/>
              <a:t>scope.student</a:t>
            </a:r>
            <a:r>
              <a:rPr lang="en-US" dirty="0"/>
              <a:t> is property of </a:t>
            </a:r>
            <a:r>
              <a:rPr lang="en-US" dirty="0" err="1"/>
              <a:t>studentController</a:t>
            </a:r>
            <a:r>
              <a:rPr lang="en-US" dirty="0"/>
              <a:t> object.</a:t>
            </a:r>
          </a:p>
          <a:p>
            <a:r>
              <a:rPr lang="en-US" dirty="0" err="1"/>
              <a:t>firstName</a:t>
            </a:r>
            <a:r>
              <a:rPr lang="en-US" dirty="0"/>
              <a:t> and </a:t>
            </a:r>
            <a:r>
              <a:rPr lang="en-US" dirty="0" err="1"/>
              <a:t>lastName</a:t>
            </a:r>
            <a:r>
              <a:rPr lang="en-US" dirty="0"/>
              <a:t> are two properties of $</a:t>
            </a:r>
            <a:r>
              <a:rPr lang="en-US" dirty="0" err="1"/>
              <a:t>scope.student</a:t>
            </a:r>
            <a:r>
              <a:rPr lang="en-US" dirty="0"/>
              <a:t> object. We've passed the default values to them.</a:t>
            </a:r>
          </a:p>
          <a:p>
            <a:r>
              <a:rPr lang="en-US" dirty="0" err="1"/>
              <a:t>fullName</a:t>
            </a:r>
            <a:r>
              <a:rPr lang="en-US" dirty="0"/>
              <a:t> is the function of $</a:t>
            </a:r>
            <a:r>
              <a:rPr lang="en-US" dirty="0" err="1"/>
              <a:t>scope.student</a:t>
            </a:r>
            <a:r>
              <a:rPr lang="en-US" dirty="0"/>
              <a:t> object whose task is to return the combined name.</a:t>
            </a:r>
          </a:p>
          <a:p>
            <a:r>
              <a:rPr lang="en-US" dirty="0"/>
              <a:t>In </a:t>
            </a:r>
            <a:r>
              <a:rPr lang="en-US" dirty="0" err="1"/>
              <a:t>fullName</a:t>
            </a:r>
            <a:r>
              <a:rPr lang="en-US" dirty="0"/>
              <a:t> function we're getting the student object and then return the combined name.</a:t>
            </a:r>
          </a:p>
          <a:p>
            <a:r>
              <a:rPr lang="en-US" dirty="0"/>
              <a:t>As a note, we can also defined the controller object in separate JS file and refer that file in the html page.</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27</a:t>
            </a:fld>
            <a:endParaRPr lang="en-US"/>
          </a:p>
        </p:txBody>
      </p:sp>
    </p:spTree>
    <p:extLst>
      <p:ext uri="{BB962C8B-B14F-4D97-AF65-F5344CB8AC3E}">
        <p14:creationId xmlns:p14="http://schemas.microsoft.com/office/powerpoint/2010/main" val="420049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Content Placeholder 9"/>
          <p:cNvSpPr>
            <a:spLocks noGrp="1"/>
          </p:cNvSpPr>
          <p:nvPr>
            <p:ph sz="quarter" idx="10" hasCustomPrompt="1"/>
          </p:nvPr>
        </p:nvSpPr>
        <p:spPr>
          <a:xfrm>
            <a:off x="0" y="4038600"/>
            <a:ext cx="8991600" cy="523220"/>
          </a:xfrm>
          <a:prstGeom prst="rect">
            <a:avLst/>
          </a:prstGeom>
        </p:spPr>
        <p:txBody>
          <a:bodyPr>
            <a:normAutofit/>
          </a:bodyPr>
          <a:lstStyle>
            <a:lvl1pPr marL="0" indent="0" algn="r">
              <a:spcBef>
                <a:spcPts val="0"/>
              </a:spcBef>
              <a:buNone/>
              <a:defRPr sz="2800" b="1" baseline="0">
                <a:solidFill>
                  <a:srgbClr val="333333"/>
                </a:solidFill>
                <a:latin typeface="Arial" pitchFamily="34" charset="0"/>
                <a:cs typeface="Arial" pitchFamily="34" charset="0"/>
              </a:defRPr>
            </a:lvl1pPr>
            <a:lvl2pPr algn="r">
              <a:defRPr sz="2000" b="1">
                <a:solidFill>
                  <a:srgbClr val="404040"/>
                </a:solidFill>
                <a:latin typeface="Arial" pitchFamily="34" charset="0"/>
                <a:cs typeface="Arial" pitchFamily="34" charset="0"/>
              </a:defRPr>
            </a:lvl2pPr>
            <a:lvl3pPr algn="r">
              <a:defRPr sz="1800" b="1">
                <a:solidFill>
                  <a:srgbClr val="404040"/>
                </a:solidFill>
                <a:latin typeface="Arial" pitchFamily="34" charset="0"/>
                <a:cs typeface="Arial" pitchFamily="34" charset="0"/>
              </a:defRPr>
            </a:lvl3pPr>
            <a:lvl4pPr algn="r">
              <a:defRPr sz="1600" b="1">
                <a:solidFill>
                  <a:srgbClr val="404040"/>
                </a:solidFill>
                <a:latin typeface="Arial" pitchFamily="34" charset="0"/>
                <a:cs typeface="Arial" pitchFamily="34" charset="0"/>
              </a:defRPr>
            </a:lvl4pPr>
            <a:lvl5pPr algn="r">
              <a:defRPr sz="1400" b="1">
                <a:solidFill>
                  <a:srgbClr val="404040"/>
                </a:solidFill>
                <a:latin typeface="Arial" pitchFamily="34" charset="0"/>
                <a:cs typeface="Arial" pitchFamily="34" charset="0"/>
              </a:defRPr>
            </a:lvl5pPr>
          </a:lstStyle>
          <a:p>
            <a:pPr lvl="0"/>
            <a:r>
              <a:rPr lang="en-US" dirty="0"/>
              <a:t>Click to Add Presentation Title Here</a:t>
            </a:r>
          </a:p>
        </p:txBody>
      </p:sp>
      <p:sp>
        <p:nvSpPr>
          <p:cNvPr id="18" name="Text Placeholder 11"/>
          <p:cNvSpPr>
            <a:spLocks noGrp="1"/>
          </p:cNvSpPr>
          <p:nvPr>
            <p:ph type="body" sz="quarter" idx="11" hasCustomPrompt="1"/>
          </p:nvPr>
        </p:nvSpPr>
        <p:spPr>
          <a:xfrm>
            <a:off x="0" y="4552890"/>
            <a:ext cx="8991600" cy="400110"/>
          </a:xfrm>
          <a:prstGeom prst="rect">
            <a:avLst/>
          </a:prstGeom>
        </p:spPr>
        <p:txBody>
          <a:bodyPr wrap="square">
            <a:spAutoFit/>
          </a:bodyPr>
          <a:lstStyle>
            <a:lvl1pPr marL="0" indent="0" algn="r">
              <a:spcBef>
                <a:spcPts val="0"/>
              </a:spcBef>
              <a:buFont typeface="Arial" pitchFamily="34" charset="0"/>
              <a:buChar char="-"/>
              <a:defRPr sz="2000" b="1" baseline="0">
                <a:solidFill>
                  <a:srgbClr val="333333"/>
                </a:solidFill>
                <a:latin typeface="Arial" pitchFamily="34" charset="0"/>
                <a:cs typeface="Arial" pitchFamily="34" charset="0"/>
              </a:defRPr>
            </a:lvl1pPr>
          </a:lstStyle>
          <a:p>
            <a:pPr lvl="0"/>
            <a:r>
              <a:rPr lang="en-US" dirty="0"/>
              <a:t> Click to Add Subtitle Here</a:t>
            </a:r>
          </a:p>
        </p:txBody>
      </p:sp>
      <p:sp>
        <p:nvSpPr>
          <p:cNvPr id="19" name="Text Placeholder 11"/>
          <p:cNvSpPr>
            <a:spLocks noGrp="1"/>
          </p:cNvSpPr>
          <p:nvPr>
            <p:ph type="body" sz="quarter" idx="12" hasCustomPrompt="1"/>
          </p:nvPr>
        </p:nvSpPr>
        <p:spPr>
          <a:xfrm>
            <a:off x="0" y="60930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Presenter</a:t>
            </a:r>
          </a:p>
        </p:txBody>
      </p:sp>
      <p:sp>
        <p:nvSpPr>
          <p:cNvPr id="20" name="Text Placeholder 11"/>
          <p:cNvSpPr>
            <a:spLocks noGrp="1"/>
          </p:cNvSpPr>
          <p:nvPr>
            <p:ph type="body" sz="quarter" idx="13" hasCustomPrompt="1"/>
          </p:nvPr>
        </p:nvSpPr>
        <p:spPr>
          <a:xfrm>
            <a:off x="0" y="63216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 YYYY.MM.DD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25146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2895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7"/>
          </p:nvPr>
        </p:nvSpPr>
        <p:spPr>
          <a:xfrm>
            <a:off x="5943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1" name="Content Placeholder 6"/>
          <p:cNvSpPr>
            <a:spLocks noGrp="1"/>
          </p:cNvSpPr>
          <p:nvPr>
            <p:ph sz="quarter" idx="18"/>
          </p:nvPr>
        </p:nvSpPr>
        <p:spPr>
          <a:xfrm>
            <a:off x="2895600" y="3581400"/>
            <a:ext cx="5943600" cy="29718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Box 5"/>
          <p:cNvSpPr txBox="1"/>
          <p:nvPr userDrawn="1"/>
        </p:nvSpPr>
        <p:spPr>
          <a:xfrm>
            <a:off x="6781800" y="4242137"/>
            <a:ext cx="20574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Q</a:t>
            </a:r>
            <a:r>
              <a:rPr lang="en-US" sz="5400" b="1" dirty="0">
                <a:solidFill>
                  <a:srgbClr val="606060"/>
                </a:solidFill>
                <a:latin typeface="Arial" pitchFamily="34" charset="0"/>
                <a:cs typeface="Arial" pitchFamily="34" charset="0"/>
              </a:rPr>
              <a:t>&amp;</a:t>
            </a:r>
            <a:r>
              <a:rPr lang="en-US" sz="5400" b="1" dirty="0">
                <a:solidFill>
                  <a:srgbClr val="009444"/>
                </a:solidFill>
                <a:latin typeface="Arial" pitchFamily="34" charset="0"/>
                <a:cs typeface="Arial" pitchFamily="34" charset="0"/>
              </a:rPr>
              <a:t>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4953000" y="4242137"/>
            <a:ext cx="38100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Thank </a:t>
            </a:r>
            <a:r>
              <a:rPr lang="en-US" sz="5400" b="1" dirty="0">
                <a:solidFill>
                  <a:srgbClr val="009444"/>
                </a:solidFill>
                <a:latin typeface="Arial" pitchFamily="34" charset="0"/>
                <a:cs typeface="Arial" pitchFamily="34" charset="0"/>
              </a:rPr>
              <a:t>You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3" hasCustomPrompt="1"/>
          </p:nvPr>
        </p:nvSpPr>
        <p:spPr>
          <a:xfrm>
            <a:off x="152400" y="228600"/>
            <a:ext cx="8001000" cy="523220"/>
          </a:xfrm>
          <a:prstGeom prst="rect">
            <a:avLst/>
          </a:prstGeom>
        </p:spPr>
        <p:txBody>
          <a:bodyPr wrap="square">
            <a:spAutoFit/>
          </a:bodyPr>
          <a:lstStyle>
            <a:lvl1pPr marL="0" indent="0" algn="l">
              <a:spcBef>
                <a:spcPts val="0"/>
              </a:spcBef>
              <a:buFont typeface="Arial" pitchFamily="34" charset="0"/>
              <a:buNone/>
              <a:defRPr sz="2800" b="1" cap="all" baseline="0">
                <a:solidFill>
                  <a:srgbClr val="333333"/>
                </a:solidFill>
                <a:latin typeface="Arial" pitchFamily="34" charset="0"/>
                <a:cs typeface="Arial" pitchFamily="34" charset="0"/>
              </a:defRPr>
            </a:lvl1pPr>
          </a:lstStyle>
          <a:p>
            <a:pPr lvl="0"/>
            <a:r>
              <a:rPr lang="en-US" dirty="0"/>
              <a:t> </a:t>
            </a:r>
            <a:r>
              <a:rPr lang="en-US" altLang="zh-CN" dirty="0"/>
              <a:t>Click here to add agenda/Content</a:t>
            </a:r>
            <a:endParaRPr lang="en-US" dirty="0"/>
          </a:p>
        </p:txBody>
      </p:sp>
      <p:sp>
        <p:nvSpPr>
          <p:cNvPr id="4" name="Text Placeholder 11"/>
          <p:cNvSpPr>
            <a:spLocks noGrp="1"/>
          </p:cNvSpPr>
          <p:nvPr>
            <p:ph type="body" sz="quarter" idx="14" hasCustomPrompt="1"/>
          </p:nvPr>
        </p:nvSpPr>
        <p:spPr>
          <a:xfrm>
            <a:off x="2895600" y="1447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13" name="Text Placeholder 9"/>
          <p:cNvSpPr>
            <a:spLocks noGrp="1"/>
          </p:cNvSpPr>
          <p:nvPr>
            <p:ph type="body" sz="quarter" idx="11" hasCustomPrompt="1"/>
          </p:nvPr>
        </p:nvSpPr>
        <p:spPr>
          <a:xfrm>
            <a:off x="2361835" y="1447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1</a:t>
            </a:r>
          </a:p>
        </p:txBody>
      </p:sp>
      <p:sp>
        <p:nvSpPr>
          <p:cNvPr id="28" name="Text Placeholder 11"/>
          <p:cNvSpPr>
            <a:spLocks noGrp="1"/>
          </p:cNvSpPr>
          <p:nvPr>
            <p:ph type="body" sz="quarter" idx="15" hasCustomPrompt="1"/>
          </p:nvPr>
        </p:nvSpPr>
        <p:spPr>
          <a:xfrm>
            <a:off x="2895600" y="1981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29" name="Text Placeholder 9"/>
          <p:cNvSpPr>
            <a:spLocks noGrp="1"/>
          </p:cNvSpPr>
          <p:nvPr>
            <p:ph type="body" sz="quarter" idx="16" hasCustomPrompt="1"/>
          </p:nvPr>
        </p:nvSpPr>
        <p:spPr>
          <a:xfrm>
            <a:off x="2361835" y="1981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2</a:t>
            </a:r>
          </a:p>
        </p:txBody>
      </p:sp>
      <p:sp>
        <p:nvSpPr>
          <p:cNvPr id="30" name="Text Placeholder 11"/>
          <p:cNvSpPr>
            <a:spLocks noGrp="1"/>
          </p:cNvSpPr>
          <p:nvPr>
            <p:ph type="body" sz="quarter" idx="17" hasCustomPrompt="1"/>
          </p:nvPr>
        </p:nvSpPr>
        <p:spPr>
          <a:xfrm>
            <a:off x="2895600" y="2514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1" name="Text Placeholder 9"/>
          <p:cNvSpPr>
            <a:spLocks noGrp="1"/>
          </p:cNvSpPr>
          <p:nvPr>
            <p:ph type="body" sz="quarter" idx="18" hasCustomPrompt="1"/>
          </p:nvPr>
        </p:nvSpPr>
        <p:spPr>
          <a:xfrm>
            <a:off x="2361835" y="2514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3</a:t>
            </a:r>
          </a:p>
        </p:txBody>
      </p:sp>
      <p:sp>
        <p:nvSpPr>
          <p:cNvPr id="32" name="Text Placeholder 11"/>
          <p:cNvSpPr>
            <a:spLocks noGrp="1"/>
          </p:cNvSpPr>
          <p:nvPr>
            <p:ph type="body" sz="quarter" idx="19" hasCustomPrompt="1"/>
          </p:nvPr>
        </p:nvSpPr>
        <p:spPr>
          <a:xfrm>
            <a:off x="2895600" y="30480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3" name="Text Placeholder 9"/>
          <p:cNvSpPr>
            <a:spLocks noGrp="1"/>
          </p:cNvSpPr>
          <p:nvPr>
            <p:ph type="body" sz="quarter" idx="20" hasCustomPrompt="1"/>
          </p:nvPr>
        </p:nvSpPr>
        <p:spPr>
          <a:xfrm>
            <a:off x="2361835" y="30480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4</a:t>
            </a:r>
          </a:p>
        </p:txBody>
      </p:sp>
      <p:sp>
        <p:nvSpPr>
          <p:cNvPr id="34" name="Text Placeholder 11"/>
          <p:cNvSpPr>
            <a:spLocks noGrp="1"/>
          </p:cNvSpPr>
          <p:nvPr>
            <p:ph type="body" sz="quarter" idx="21" hasCustomPrompt="1"/>
          </p:nvPr>
        </p:nvSpPr>
        <p:spPr>
          <a:xfrm>
            <a:off x="2895600" y="35814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5" name="Text Placeholder 9"/>
          <p:cNvSpPr>
            <a:spLocks noGrp="1"/>
          </p:cNvSpPr>
          <p:nvPr>
            <p:ph type="body" sz="quarter" idx="22" hasCustomPrompt="1"/>
          </p:nvPr>
        </p:nvSpPr>
        <p:spPr>
          <a:xfrm>
            <a:off x="2361835" y="35814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5</a:t>
            </a:r>
          </a:p>
        </p:txBody>
      </p:sp>
      <p:sp>
        <p:nvSpPr>
          <p:cNvPr id="36" name="Text Placeholder 11"/>
          <p:cNvSpPr>
            <a:spLocks noGrp="1"/>
          </p:cNvSpPr>
          <p:nvPr>
            <p:ph type="body" sz="quarter" idx="23" hasCustomPrompt="1"/>
          </p:nvPr>
        </p:nvSpPr>
        <p:spPr>
          <a:xfrm>
            <a:off x="2895600" y="4114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7" name="Text Placeholder 9"/>
          <p:cNvSpPr>
            <a:spLocks noGrp="1"/>
          </p:cNvSpPr>
          <p:nvPr>
            <p:ph type="body" sz="quarter" idx="24" hasCustomPrompt="1"/>
          </p:nvPr>
        </p:nvSpPr>
        <p:spPr>
          <a:xfrm>
            <a:off x="2361835" y="4114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6</a:t>
            </a:r>
          </a:p>
        </p:txBody>
      </p:sp>
      <p:sp>
        <p:nvSpPr>
          <p:cNvPr id="38" name="Text Placeholder 11"/>
          <p:cNvSpPr>
            <a:spLocks noGrp="1"/>
          </p:cNvSpPr>
          <p:nvPr>
            <p:ph type="body" sz="quarter" idx="25" hasCustomPrompt="1"/>
          </p:nvPr>
        </p:nvSpPr>
        <p:spPr>
          <a:xfrm>
            <a:off x="2895600" y="4648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9" name="Text Placeholder 9"/>
          <p:cNvSpPr>
            <a:spLocks noGrp="1"/>
          </p:cNvSpPr>
          <p:nvPr>
            <p:ph type="body" sz="quarter" idx="26" hasCustomPrompt="1"/>
          </p:nvPr>
        </p:nvSpPr>
        <p:spPr>
          <a:xfrm>
            <a:off x="2361835" y="4648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7</a:t>
            </a:r>
          </a:p>
        </p:txBody>
      </p:sp>
      <p:sp>
        <p:nvSpPr>
          <p:cNvPr id="40" name="Text Placeholder 11"/>
          <p:cNvSpPr>
            <a:spLocks noGrp="1"/>
          </p:cNvSpPr>
          <p:nvPr>
            <p:ph type="body" sz="quarter" idx="27" hasCustomPrompt="1"/>
          </p:nvPr>
        </p:nvSpPr>
        <p:spPr>
          <a:xfrm>
            <a:off x="2895600" y="5181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41" name="Text Placeholder 9"/>
          <p:cNvSpPr>
            <a:spLocks noGrp="1"/>
          </p:cNvSpPr>
          <p:nvPr>
            <p:ph type="body" sz="quarter" idx="28" hasCustomPrompt="1"/>
          </p:nvPr>
        </p:nvSpPr>
        <p:spPr>
          <a:xfrm>
            <a:off x="2361835" y="5181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D:\1_RebeccaWJChen\OLP\Project\Non_Applicattion\ITA_PPT_Template\Resource\IT Academy.png"/>
          <p:cNvPicPr>
            <a:picLocks noChangeAspect="1" noChangeArrowheads="1"/>
          </p:cNvPicPr>
          <p:nvPr/>
        </p:nvPicPr>
        <p:blipFill>
          <a:blip r:embed="rId5" cstate="print"/>
          <a:srcRect/>
          <a:stretch>
            <a:fillRect/>
          </a:stretch>
        </p:blipFill>
        <p:spPr bwMode="auto">
          <a:xfrm>
            <a:off x="298397" y="5486400"/>
            <a:ext cx="920803" cy="1067900"/>
          </a:xfrm>
          <a:prstGeom prst="rect">
            <a:avLst/>
          </a:prstGeom>
          <a:noFill/>
        </p:spPr>
      </p:pic>
      <p:pic>
        <p:nvPicPr>
          <p:cNvPr id="2" name="Picture 2" descr="D:\1_RebeccaWJChen\OLP\Project\Non_Applicattion\ITA_PPT_Template\20141216_ITAPPT.png"/>
          <p:cNvPicPr>
            <a:picLocks noChangeAspect="1" noChangeArrowheads="1"/>
          </p:cNvPicPr>
          <p:nvPr userDrawn="1"/>
        </p:nvPicPr>
        <p:blipFill>
          <a:blip r:embed="rId6" cstate="prin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7" name="Picture 3" descr="D:\1_RebeccaWJChen\OLP\Project\Non_Applicattion\ITA_PPT_Template\Resource\IT Academy.png"/>
          <p:cNvPicPr>
            <a:picLocks noChangeAspect="1" noChangeArrowheads="1"/>
          </p:cNvPicPr>
          <p:nvPr/>
        </p:nvPicPr>
        <p:blipFill>
          <a:blip r:embed="rId6" cstate="print"/>
          <a:srcRect b="28645"/>
          <a:stretch>
            <a:fillRect/>
          </a:stretch>
        </p:blipFill>
        <p:spPr bwMode="auto">
          <a:xfrm>
            <a:off x="8229600" y="76200"/>
            <a:ext cx="768403" cy="635883"/>
          </a:xfrm>
          <a:prstGeom prst="rect">
            <a:avLst/>
          </a:prstGeom>
          <a:noFill/>
        </p:spPr>
      </p:pic>
      <p:pic>
        <p:nvPicPr>
          <p:cNvPr id="2050" name="Picture 2" descr="C:\Users\chenre3\Desktop\banner.png"/>
          <p:cNvPicPr>
            <a:picLocks noChangeAspect="1" noChangeArrowheads="1"/>
          </p:cNvPicPr>
          <p:nvPr/>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60" r:id="rId1"/>
    <p:sldLayoutId id="2147483701" r:id="rId2"/>
    <p:sldLayoutId id="2147483702" r:id="rId3"/>
    <p:sldLayoutId id="214748370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C:\Users\chenre3\Desktop\Banner_ContentTitle.png"/>
          <p:cNvPicPr>
            <a:picLocks noChangeAspect="1" noChangeArrowheads="1"/>
          </p:cNvPicPr>
          <p:nvPr userDrawn="1"/>
        </p:nvPicPr>
        <p:blipFill>
          <a:blip r:embed="rId4" cstate="print"/>
          <a:srcRect t="42222"/>
          <a:stretch>
            <a:fillRect/>
          </a:stretch>
        </p:blipFill>
        <p:spPr bwMode="auto">
          <a:xfrm>
            <a:off x="0" y="2895600"/>
            <a:ext cx="9144000" cy="396240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70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8" name="Picture 3" descr="D:\1_RebeccaWJChen\OLP\Project\Non_Applicattion\ITA_PPT_Template\Resource\IT Academy.png"/>
          <p:cNvPicPr>
            <a:picLocks noChangeAspect="1" noChangeArrowheads="1"/>
          </p:cNvPicPr>
          <p:nvPr userDrawn="1"/>
        </p:nvPicPr>
        <p:blipFill>
          <a:blip r:embed="rId6" cstate="print"/>
          <a:srcRect b="28645"/>
          <a:stretch>
            <a:fillRect/>
          </a:stretch>
        </p:blipFill>
        <p:spPr bwMode="auto">
          <a:xfrm>
            <a:off x="8229600" y="76200"/>
            <a:ext cx="768403" cy="635883"/>
          </a:xfrm>
          <a:prstGeom prst="rect">
            <a:avLst/>
          </a:prstGeom>
          <a:noFill/>
        </p:spPr>
      </p:pic>
      <p:pic>
        <p:nvPicPr>
          <p:cNvPr id="9" name="Picture 2" descr="C:\Users\chenre3\Desktop\banner.png"/>
          <p:cNvPicPr>
            <a:picLocks noChangeAspect="1" noChangeArrowheads="1"/>
          </p:cNvPicPr>
          <p:nvPr userDrawn="1"/>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53" r:id="rId1"/>
    <p:sldLayoutId id="2147483673" r:id="rId2"/>
    <p:sldLayoutId id="2147483670" r:id="rId3"/>
    <p:sldLayoutId id="214748369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docs.angularjs.org/api/ng/service/$compil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visionmedia.github.io/mocha/" TargetMode="External"/><Relationship Id="rId2" Type="http://schemas.openxmlformats.org/officeDocument/2006/relationships/hyperlink" Target="http://pivotal.github.io/jasmine/" TargetMode="External"/><Relationship Id="rId1" Type="http://schemas.openxmlformats.org/officeDocument/2006/relationships/slideLayout" Target="../slideLayouts/slideLayout7.xml"/><Relationship Id="rId4" Type="http://schemas.openxmlformats.org/officeDocument/2006/relationships/hyperlink" Target="http://andyshora.com/unit-testing-best-practices-angularjs.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6" name="Content Placeholder 5"/>
          <p:cNvSpPr>
            <a:spLocks noGrp="1"/>
          </p:cNvSpPr>
          <p:nvPr>
            <p:ph sz="quarter" idx="10"/>
          </p:nvPr>
        </p:nvSpPr>
        <p:spPr/>
        <p:txBody>
          <a:bodyPr/>
          <a:lstStyle/>
          <a:p>
            <a:r>
              <a:rPr lang="en-US" dirty="0"/>
              <a:t>AngularJS</a:t>
            </a:r>
          </a:p>
        </p:txBody>
      </p:sp>
      <p:sp>
        <p:nvSpPr>
          <p:cNvPr id="7" name="Text Placeholder 6"/>
          <p:cNvSpPr>
            <a:spLocks noGrp="1"/>
          </p:cNvSpPr>
          <p:nvPr>
            <p:ph type="body" sz="quarter" idx="12"/>
          </p:nvPr>
        </p:nvSpPr>
        <p:spPr/>
        <p:txBody>
          <a:bodyPr/>
          <a:lstStyle/>
          <a:p>
            <a:r>
              <a:rPr lang="en-US" dirty="0"/>
              <a:t>Marquis </a:t>
            </a:r>
            <a:r>
              <a:rPr lang="en-US" dirty="0" err="1"/>
              <a:t>Hu</a:t>
            </a:r>
            <a:endParaRPr lang="en-US" dirty="0"/>
          </a:p>
        </p:txBody>
      </p:sp>
      <p:sp>
        <p:nvSpPr>
          <p:cNvPr id="8" name="Text Placeholder 7"/>
          <p:cNvSpPr>
            <a:spLocks noGrp="1"/>
          </p:cNvSpPr>
          <p:nvPr>
            <p:ph type="body" sz="quarter" idx="13"/>
          </p:nvPr>
        </p:nvSpPr>
        <p:spPr/>
        <p:txBody>
          <a:bodyPr/>
          <a:lstStyle/>
          <a:p>
            <a:r>
              <a:rPr lang="en-US" dirty="0"/>
              <a:t>2017.08.30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How to start writing an app</a:t>
            </a:r>
          </a:p>
        </p:txBody>
      </p:sp>
      <p:pic>
        <p:nvPicPr>
          <p:cNvPr id="6" name="Picture 5" descr="1.png"/>
          <p:cNvPicPr>
            <a:picLocks noChangeAspect="1"/>
          </p:cNvPicPr>
          <p:nvPr/>
        </p:nvPicPr>
        <p:blipFill>
          <a:blip r:embed="rId2" cstate="print"/>
          <a:stretch>
            <a:fillRect/>
          </a:stretch>
        </p:blipFill>
        <p:spPr>
          <a:xfrm>
            <a:off x="5076480" y="4971904"/>
            <a:ext cx="2467320" cy="1047896"/>
          </a:xfrm>
          <a:prstGeom prst="rect">
            <a:avLst/>
          </a:prstGeom>
        </p:spPr>
      </p:pic>
      <p:pic>
        <p:nvPicPr>
          <p:cNvPr id="8" name="Picture 7" descr="2.png"/>
          <p:cNvPicPr>
            <a:picLocks noChangeAspect="1"/>
          </p:cNvPicPr>
          <p:nvPr/>
        </p:nvPicPr>
        <p:blipFill>
          <a:blip r:embed="rId3" cstate="print"/>
          <a:stretch>
            <a:fillRect/>
          </a:stretch>
        </p:blipFill>
        <p:spPr>
          <a:xfrm>
            <a:off x="1828800" y="4953000"/>
            <a:ext cx="1943371" cy="9145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25" y="1142359"/>
            <a:ext cx="8411749" cy="343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Directives</a:t>
            </a:r>
          </a:p>
        </p:txBody>
      </p:sp>
      <p:sp>
        <p:nvSpPr>
          <p:cNvPr id="3" name="Text Placeholder 2"/>
          <p:cNvSpPr>
            <a:spLocks noGrp="1"/>
          </p:cNvSpPr>
          <p:nvPr>
            <p:ph type="body" sz="quarter" idx="11"/>
          </p:nvPr>
        </p:nvSpPr>
        <p:spPr/>
        <p:txBody>
          <a:bodyPr/>
          <a:lstStyle/>
          <a:p>
            <a:r>
              <a:rPr lang="en-US" dirty="0"/>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What is directives</a:t>
            </a:r>
          </a:p>
        </p:txBody>
      </p:sp>
      <p:sp>
        <p:nvSpPr>
          <p:cNvPr id="4" name="Content Placeholder 3"/>
          <p:cNvSpPr>
            <a:spLocks noGrp="1"/>
          </p:cNvSpPr>
          <p:nvPr>
            <p:ph sz="quarter" idx="15"/>
          </p:nvPr>
        </p:nvSpPr>
        <p:spPr>
          <a:xfrm>
            <a:off x="228600" y="2209800"/>
            <a:ext cx="8686800" cy="4325007"/>
          </a:xfrm>
        </p:spPr>
        <p:txBody>
          <a:bodyPr/>
          <a:lstStyle/>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Marker on a DOM element</a:t>
            </a:r>
          </a:p>
          <a:p>
            <a:pPr lvl="1">
              <a:buFont typeface="Wingdings" pitchFamily="2" charset="2"/>
              <a:buChar char="Ø"/>
            </a:pPr>
            <a:r>
              <a:rPr lang="en-US" dirty="0"/>
              <a:t>Attach a behavior</a:t>
            </a:r>
          </a:p>
          <a:p>
            <a:pPr lvl="1">
              <a:buFont typeface="Wingdings" pitchFamily="2" charset="2"/>
              <a:buChar char="Ø"/>
            </a:pPr>
            <a:r>
              <a:rPr lang="en-US" dirty="0"/>
              <a:t>Transform DOM element or their </a:t>
            </a:r>
            <a:r>
              <a:rPr lang="en-US" dirty="0" err="1"/>
              <a:t>childs</a:t>
            </a:r>
            <a:endParaRPr lang="en-US" dirty="0"/>
          </a:p>
          <a:p>
            <a:pPr>
              <a:buNone/>
            </a:pPr>
            <a:endParaRPr lang="en-US" dirty="0"/>
          </a:p>
        </p:txBody>
      </p:sp>
      <p:sp>
        <p:nvSpPr>
          <p:cNvPr id="6" name="TextBox 5"/>
          <p:cNvSpPr txBox="1"/>
          <p:nvPr/>
        </p:nvSpPr>
        <p:spPr>
          <a:xfrm>
            <a:off x="304800" y="1143000"/>
            <a:ext cx="8610599" cy="830997"/>
          </a:xfrm>
          <a:prstGeom prst="rect">
            <a:avLst/>
          </a:prstGeom>
          <a:noFill/>
        </p:spPr>
        <p:txBody>
          <a:bodyPr wrap="square" rtlCol="0">
            <a:spAutoFit/>
          </a:bodyPr>
          <a:lstStyle/>
          <a:p>
            <a:r>
              <a:rPr lang="en-US" sz="1600" dirty="0"/>
              <a:t>Directives are markers on a DOM element (such as an attribute, element name, comment or CSS class) that tell </a:t>
            </a:r>
            <a:r>
              <a:rPr lang="en-US" sz="1600" dirty="0" err="1"/>
              <a:t>AngularJS's</a:t>
            </a:r>
            <a:r>
              <a:rPr lang="en-US" sz="1600" dirty="0"/>
              <a:t> </a:t>
            </a:r>
            <a:r>
              <a:rPr lang="en-US" sz="1600" b="1" dirty="0"/>
              <a:t>HTML compiler</a:t>
            </a:r>
            <a:r>
              <a:rPr lang="en-US" sz="1600" dirty="0"/>
              <a:t> (</a:t>
            </a:r>
            <a:r>
              <a:rPr lang="en-US" sz="1600" dirty="0">
                <a:hlinkClick r:id="rId2"/>
              </a:rPr>
              <a:t>$compile</a:t>
            </a:r>
            <a:r>
              <a:rPr lang="en-US" sz="1600" dirty="0"/>
              <a:t>) to attach a specified behavior to that DOM element (e.g. via event listeners), or even to transform the DOM element and its children.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Built-in directive</a:t>
            </a:r>
          </a:p>
        </p:txBody>
      </p:sp>
      <p:sp>
        <p:nvSpPr>
          <p:cNvPr id="17" name="Rounded Rectangle 16"/>
          <p:cNvSpPr/>
          <p:nvPr/>
        </p:nvSpPr>
        <p:spPr>
          <a:xfrm>
            <a:off x="169844" y="1219200"/>
            <a:ext cx="2420956" cy="1828800"/>
          </a:xfrm>
          <a:prstGeom prst="roundRect">
            <a:avLst/>
          </a:prstGeom>
          <a:solidFill>
            <a:srgbClr val="00B0F0"/>
          </a:solidFill>
          <a:ln w="571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mn-ea"/>
                <a:cs typeface="+mn-cs"/>
              </a:rPr>
              <a:t>Application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ng-controller</a:t>
            </a:r>
          </a:p>
        </p:txBody>
      </p:sp>
      <p:sp>
        <p:nvSpPr>
          <p:cNvPr id="18" name="Rounded Rectangle 17"/>
          <p:cNvSpPr/>
          <p:nvPr/>
        </p:nvSpPr>
        <p:spPr>
          <a:xfrm>
            <a:off x="169844" y="3276600"/>
            <a:ext cx="2400759" cy="3124200"/>
          </a:xfrm>
          <a:prstGeom prst="roundRect">
            <a:avLst/>
          </a:prstGeom>
          <a:solidFill>
            <a:srgbClr val="FFC000"/>
          </a:solidFill>
          <a:ln w="571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mn-ea"/>
                <a:cs typeface="+mn-cs"/>
              </a:rPr>
              <a:t>Forms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ng-pattern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minlength</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maxlength</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ng-required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ng-list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ng-true-value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ng-false-value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ng-options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ng-submit</a:t>
            </a:r>
          </a:p>
        </p:txBody>
      </p:sp>
      <p:sp>
        <p:nvSpPr>
          <p:cNvPr id="19" name="Rounded Rectangle 18"/>
          <p:cNvSpPr/>
          <p:nvPr/>
        </p:nvSpPr>
        <p:spPr>
          <a:xfrm>
            <a:off x="3343794" y="1229209"/>
            <a:ext cx="2438400" cy="3810000"/>
          </a:xfrm>
          <a:prstGeom prst="roundRect">
            <a:avLst/>
          </a:prstGeom>
          <a:solidFill>
            <a:srgbClr val="7030A0"/>
          </a:solidFill>
          <a:ln w="571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mn-ea"/>
                <a:cs typeface="+mn-cs"/>
              </a:rPr>
              <a:t>Template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ng-disabled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ng-hide | show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ng-if</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ng-mouse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repact</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ng-switch</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transclude</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ng-view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ng-include</a:t>
            </a:r>
          </a:p>
          <a:p>
            <a:pPr marL="171450" indent="-171450">
              <a:buFont typeface="Arial" panose="020B0604020202020204" pitchFamily="34" charset="0"/>
              <a:buChar char="•"/>
            </a:pPr>
            <a:r>
              <a:rPr lang="en-US" sz="1600" b="1" kern="0" dirty="0">
                <a:solidFill>
                  <a:prstClr val="white"/>
                </a:solidFill>
              </a:rPr>
              <a:t>ng-</a:t>
            </a:r>
            <a:r>
              <a:rPr lang="en-US" sz="1600" b="1" kern="0" dirty="0" err="1">
                <a:solidFill>
                  <a:prstClr val="white"/>
                </a:solidFill>
              </a:rPr>
              <a:t>csp</a:t>
            </a:r>
            <a:endParaRPr lang="en-US" sz="1600" b="1" kern="0" dirty="0">
              <a:solidFill>
                <a:prstClr val="white"/>
              </a:solidFill>
            </a:endParaRPr>
          </a:p>
        </p:txBody>
      </p:sp>
      <p:sp>
        <p:nvSpPr>
          <p:cNvPr id="20" name="Rounded Rectangle 19"/>
          <p:cNvSpPr/>
          <p:nvPr/>
        </p:nvSpPr>
        <p:spPr>
          <a:xfrm>
            <a:off x="6477000" y="1229208"/>
            <a:ext cx="2420956" cy="2656991"/>
          </a:xfrm>
          <a:prstGeom prst="roundRect">
            <a:avLst/>
          </a:prstGeom>
          <a:solidFill>
            <a:srgbClr val="70AD47"/>
          </a:solidFill>
          <a:ln w="571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mn-ea"/>
                <a:cs typeface="+mn-cs"/>
              </a:rPr>
              <a:t>Operation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ng-change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ng-checked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ng-click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href</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ng-selected</a:t>
            </a:r>
          </a:p>
        </p:txBody>
      </p:sp>
      <p:sp>
        <p:nvSpPr>
          <p:cNvPr id="21" name="Rounded Rectangle 20"/>
          <p:cNvSpPr/>
          <p:nvPr/>
        </p:nvSpPr>
        <p:spPr>
          <a:xfrm>
            <a:off x="6477000" y="4099415"/>
            <a:ext cx="2420956" cy="2301386"/>
          </a:xfrm>
          <a:prstGeom prst="roundRect">
            <a:avLst/>
          </a:prstGeom>
          <a:solidFill>
            <a:srgbClr val="FF0000"/>
          </a:solidFill>
          <a:ln w="571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Calibri" panose="020F0502020204030204"/>
                <a:ea typeface="+mn-ea"/>
                <a:cs typeface="+mn-cs"/>
              </a:rPr>
              <a:t>Binding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ng-bind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ng-model</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init</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mn-cs"/>
              </a:rPr>
              <a:t>src</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ng-style</a:t>
            </a:r>
          </a:p>
        </p:txBody>
      </p:sp>
    </p:spTree>
    <p:extLst>
      <p:ext uri="{BB962C8B-B14F-4D97-AF65-F5344CB8AC3E}">
        <p14:creationId xmlns:p14="http://schemas.microsoft.com/office/powerpoint/2010/main" val="356046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Built-in directive</a:t>
            </a:r>
          </a:p>
        </p:txBody>
      </p:sp>
      <p:graphicFrame>
        <p:nvGraphicFramePr>
          <p:cNvPr id="5" name="内容占位符 5"/>
          <p:cNvGraphicFramePr>
            <a:graphicFrameLocks/>
          </p:cNvGraphicFramePr>
          <p:nvPr>
            <p:extLst>
              <p:ext uri="{D42A27DB-BD31-4B8C-83A1-F6EECF244321}">
                <p14:modId xmlns:p14="http://schemas.microsoft.com/office/powerpoint/2010/main" val="2623660159"/>
              </p:ext>
            </p:extLst>
          </p:nvPr>
        </p:nvGraphicFramePr>
        <p:xfrm>
          <a:off x="381000" y="1752600"/>
          <a:ext cx="8229603" cy="4450080"/>
        </p:xfrm>
        <a:graphic>
          <a:graphicData uri="http://schemas.openxmlformats.org/drawingml/2006/table">
            <a:tbl>
              <a:tblPr firstRow="1" bandRow="1">
                <a:tableStyleId>{5C22544A-7EE6-4342-B048-85BDC9FD1C3A}</a:tableStyleId>
              </a:tblPr>
              <a:tblGrid>
                <a:gridCol w="1295403">
                  <a:extLst>
                    <a:ext uri="{9D8B030D-6E8A-4147-A177-3AD203B41FA5}">
                      <a16:colId xmlns:a16="http://schemas.microsoft.com/office/drawing/2014/main" val="20000"/>
                    </a:ext>
                  </a:extLst>
                </a:gridCol>
                <a:gridCol w="6934200">
                  <a:extLst>
                    <a:ext uri="{9D8B030D-6E8A-4147-A177-3AD203B41FA5}">
                      <a16:colId xmlns:a16="http://schemas.microsoft.com/office/drawing/2014/main" val="20001"/>
                    </a:ext>
                  </a:extLst>
                </a:gridCol>
              </a:tblGrid>
              <a:tr h="370840">
                <a:tc>
                  <a:txBody>
                    <a:bodyPr/>
                    <a:lstStyle/>
                    <a:p>
                      <a:r>
                        <a:rPr kumimoji="0" lang="en-US" altLang="zh-CN" sz="1450" b="0" i="0" kern="1200" dirty="0">
                          <a:solidFill>
                            <a:schemeClr val="dk1"/>
                          </a:solidFill>
                          <a:effectLst/>
                          <a:latin typeface="+mj-lt"/>
                          <a:ea typeface="+mn-ea"/>
                          <a:cs typeface="+mn-cs"/>
                        </a:rPr>
                        <a:t>Directive</a:t>
                      </a:r>
                      <a:endParaRPr lang="zh-CN" altLang="en-US" sz="1450" dirty="0">
                        <a:latin typeface="+mj-lt"/>
                      </a:endParaRPr>
                    </a:p>
                  </a:txBody>
                  <a:tcPr/>
                </a:tc>
                <a:tc>
                  <a:txBody>
                    <a:bodyPr/>
                    <a:lstStyle/>
                    <a:p>
                      <a:r>
                        <a:rPr kumimoji="0" lang="en-US" altLang="zh-CN" sz="1450" b="0" i="0" kern="1200" dirty="0">
                          <a:solidFill>
                            <a:schemeClr val="lt1"/>
                          </a:solidFill>
                          <a:effectLst/>
                          <a:latin typeface="+mj-lt"/>
                          <a:ea typeface="+mn-ea"/>
                          <a:cs typeface="+mn-cs"/>
                        </a:rPr>
                        <a:t>Description</a:t>
                      </a:r>
                      <a:endParaRPr lang="zh-CN" altLang="en-US" sz="1450" dirty="0">
                        <a:latin typeface="+mj-lt"/>
                      </a:endParaRPr>
                    </a:p>
                  </a:txBody>
                  <a:tcPr/>
                </a:tc>
                <a:extLst>
                  <a:ext uri="{0D108BD9-81ED-4DB2-BD59-A6C34878D82A}">
                    <a16:rowId xmlns:a16="http://schemas.microsoft.com/office/drawing/2014/main" val="10000"/>
                  </a:ext>
                </a:extLst>
              </a:tr>
              <a:tr h="370840">
                <a:tc>
                  <a:txBody>
                    <a:bodyPr/>
                    <a:lstStyle/>
                    <a:p>
                      <a:r>
                        <a:rPr kumimoji="0" lang="en-US" altLang="zh-CN" sz="1450" b="0" i="0" kern="1200" dirty="0">
                          <a:solidFill>
                            <a:schemeClr val="dk1"/>
                          </a:solidFill>
                          <a:effectLst/>
                          <a:latin typeface="+mj-lt"/>
                          <a:ea typeface="+mn-ea"/>
                          <a:cs typeface="+mn-cs"/>
                        </a:rPr>
                        <a:t>ng-app</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Auto bootstrap AngularJS application.</a:t>
                      </a:r>
                      <a:endParaRPr lang="zh-CN" altLang="en-US" sz="1450" dirty="0">
                        <a:latin typeface="+mj-lt"/>
                      </a:endParaRPr>
                    </a:p>
                  </a:txBody>
                  <a:tcPr/>
                </a:tc>
                <a:extLst>
                  <a:ext uri="{0D108BD9-81ED-4DB2-BD59-A6C34878D82A}">
                    <a16:rowId xmlns:a16="http://schemas.microsoft.com/office/drawing/2014/main" val="10001"/>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init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Initializes AngularJS variables.</a:t>
                      </a:r>
                      <a:endParaRPr lang="zh-CN" altLang="en-US" sz="1450" dirty="0">
                        <a:latin typeface="+mj-lt"/>
                      </a:endParaRPr>
                    </a:p>
                  </a:txBody>
                  <a:tcPr/>
                </a:tc>
                <a:extLst>
                  <a:ext uri="{0D108BD9-81ED-4DB2-BD59-A6C34878D82A}">
                    <a16:rowId xmlns:a16="http://schemas.microsoft.com/office/drawing/2014/main" val="10002"/>
                  </a:ext>
                </a:extLst>
              </a:tr>
              <a:tr h="370840">
                <a:tc>
                  <a:txBody>
                    <a:bodyPr/>
                    <a:lstStyle/>
                    <a:p>
                      <a:r>
                        <a:rPr kumimoji="0" lang="en-US" altLang="zh-CN" sz="1450" b="0" i="0" kern="1200" dirty="0">
                          <a:solidFill>
                            <a:schemeClr val="dk1"/>
                          </a:solidFill>
                          <a:effectLst/>
                          <a:latin typeface="+mj-lt"/>
                          <a:ea typeface="+mn-ea"/>
                          <a:cs typeface="+mn-cs"/>
                        </a:rPr>
                        <a:t>ng-model</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Binds HTML control's value to a property on the $scope object.</a:t>
                      </a:r>
                      <a:endParaRPr lang="zh-CN" altLang="en-US" sz="1450" dirty="0">
                        <a:latin typeface="+mj-lt"/>
                      </a:endParaRPr>
                    </a:p>
                  </a:txBody>
                  <a:tcPr/>
                </a:tc>
                <a:extLst>
                  <a:ext uri="{0D108BD9-81ED-4DB2-BD59-A6C34878D82A}">
                    <a16:rowId xmlns:a16="http://schemas.microsoft.com/office/drawing/2014/main" val="10003"/>
                  </a:ext>
                </a:extLst>
              </a:tr>
              <a:tr h="370840">
                <a:tc>
                  <a:txBody>
                    <a:bodyPr/>
                    <a:lstStyle/>
                    <a:p>
                      <a:r>
                        <a:rPr kumimoji="0" lang="en-US" altLang="zh-CN" sz="1450" b="0" i="0" kern="1200" dirty="0">
                          <a:solidFill>
                            <a:schemeClr val="dk1"/>
                          </a:solidFill>
                          <a:effectLst/>
                          <a:latin typeface="+mj-lt"/>
                          <a:ea typeface="+mn-ea"/>
                          <a:cs typeface="+mn-cs"/>
                        </a:rPr>
                        <a:t>ng-controller</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Attaches the controller of MVC to the view.</a:t>
                      </a:r>
                      <a:endParaRPr lang="zh-CN" altLang="en-US" sz="1450" dirty="0">
                        <a:latin typeface="+mj-lt"/>
                      </a:endParaRPr>
                    </a:p>
                  </a:txBody>
                  <a:tcPr/>
                </a:tc>
                <a:extLst>
                  <a:ext uri="{0D108BD9-81ED-4DB2-BD59-A6C34878D82A}">
                    <a16:rowId xmlns:a16="http://schemas.microsoft.com/office/drawing/2014/main" val="10004"/>
                  </a:ext>
                </a:extLst>
              </a:tr>
              <a:tr h="370840">
                <a:tc>
                  <a:txBody>
                    <a:bodyPr/>
                    <a:lstStyle/>
                    <a:p>
                      <a:r>
                        <a:rPr kumimoji="0" lang="en-US" altLang="zh-CN" sz="1450" b="0" i="0" kern="1200" dirty="0">
                          <a:solidFill>
                            <a:schemeClr val="dk1"/>
                          </a:solidFill>
                          <a:effectLst/>
                          <a:latin typeface="+mj-lt"/>
                          <a:ea typeface="+mn-ea"/>
                          <a:cs typeface="+mn-cs"/>
                        </a:rPr>
                        <a:t>ng-bind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Replaces the value of HTML control with the value of specified AngularJS expression.</a:t>
                      </a:r>
                      <a:endParaRPr lang="zh-CN" altLang="en-US" sz="1450" dirty="0">
                        <a:latin typeface="+mj-lt"/>
                      </a:endParaRPr>
                    </a:p>
                  </a:txBody>
                  <a:tcPr/>
                </a:tc>
                <a:extLst>
                  <a:ext uri="{0D108BD9-81ED-4DB2-BD59-A6C34878D82A}">
                    <a16:rowId xmlns:a16="http://schemas.microsoft.com/office/drawing/2014/main" val="10005"/>
                  </a:ext>
                </a:extLst>
              </a:tr>
              <a:tr h="370840">
                <a:tc>
                  <a:txBody>
                    <a:bodyPr/>
                    <a:lstStyle/>
                    <a:p>
                      <a:r>
                        <a:rPr kumimoji="0" lang="en-US" altLang="zh-CN" sz="1450" b="0" i="0" kern="1200" dirty="0">
                          <a:solidFill>
                            <a:schemeClr val="dk1"/>
                          </a:solidFill>
                          <a:effectLst/>
                          <a:latin typeface="+mj-lt"/>
                          <a:ea typeface="+mn-ea"/>
                          <a:cs typeface="+mn-cs"/>
                        </a:rPr>
                        <a:t>ng-repeat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Repeats HTML template once per each item in the specified collection.</a:t>
                      </a:r>
                      <a:endParaRPr lang="zh-CN" altLang="en-US" sz="1450" dirty="0">
                        <a:latin typeface="+mj-lt"/>
                      </a:endParaRPr>
                    </a:p>
                  </a:txBody>
                  <a:tcPr/>
                </a:tc>
                <a:extLst>
                  <a:ext uri="{0D108BD9-81ED-4DB2-BD59-A6C34878D82A}">
                    <a16:rowId xmlns:a16="http://schemas.microsoft.com/office/drawing/2014/main" val="10006"/>
                  </a:ext>
                </a:extLst>
              </a:tr>
              <a:tr h="370840">
                <a:tc>
                  <a:txBody>
                    <a:bodyPr/>
                    <a:lstStyle/>
                    <a:p>
                      <a:r>
                        <a:rPr kumimoji="0" lang="en-US" altLang="zh-CN" sz="1450" b="0" i="0" kern="1200" dirty="0">
                          <a:solidFill>
                            <a:schemeClr val="dk1"/>
                          </a:solidFill>
                          <a:effectLst/>
                          <a:latin typeface="+mj-lt"/>
                          <a:ea typeface="+mn-ea"/>
                          <a:cs typeface="+mn-cs"/>
                        </a:rPr>
                        <a:t>ng-show</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Display HTML element based on the value of the specified expression.</a:t>
                      </a:r>
                      <a:endParaRPr lang="zh-CN" altLang="en-US" sz="1450" dirty="0">
                        <a:latin typeface="+mj-lt"/>
                      </a:endParaRPr>
                    </a:p>
                  </a:txBody>
                  <a:tcPr/>
                </a:tc>
                <a:extLst>
                  <a:ext uri="{0D108BD9-81ED-4DB2-BD59-A6C34878D82A}">
                    <a16:rowId xmlns:a16="http://schemas.microsoft.com/office/drawing/2014/main" val="10007"/>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readonly</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Makes HTML element read-only based on the value of the specified expression.</a:t>
                      </a:r>
                      <a:endParaRPr lang="zh-CN" altLang="en-US" sz="1450" dirty="0">
                        <a:latin typeface="+mj-lt"/>
                      </a:endParaRPr>
                    </a:p>
                  </a:txBody>
                  <a:tcPr/>
                </a:tc>
                <a:extLst>
                  <a:ext uri="{0D108BD9-81ED-4DB2-BD59-A6C34878D82A}">
                    <a16:rowId xmlns:a16="http://schemas.microsoft.com/office/drawing/2014/main" val="10008"/>
                  </a:ext>
                </a:extLst>
              </a:tr>
              <a:tr h="370840">
                <a:tc>
                  <a:txBody>
                    <a:bodyPr/>
                    <a:lstStyle/>
                    <a:p>
                      <a:r>
                        <a:rPr kumimoji="0" lang="en-US" altLang="zh-CN" sz="1450" b="0" i="0" kern="1200" dirty="0">
                          <a:solidFill>
                            <a:schemeClr val="dk1"/>
                          </a:solidFill>
                          <a:effectLst/>
                          <a:latin typeface="+mj-lt"/>
                          <a:ea typeface="+mn-ea"/>
                          <a:cs typeface="+mn-cs"/>
                        </a:rPr>
                        <a:t>ng-disabled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Sets the disable attribute on the HTML element if specified expression evaluates to true.</a:t>
                      </a:r>
                      <a:endParaRPr lang="zh-CN" altLang="en-US" sz="1450" dirty="0">
                        <a:latin typeface="+mj-lt"/>
                      </a:endParaRPr>
                    </a:p>
                  </a:txBody>
                  <a:tcPr/>
                </a:tc>
                <a:extLst>
                  <a:ext uri="{0D108BD9-81ED-4DB2-BD59-A6C34878D82A}">
                    <a16:rowId xmlns:a16="http://schemas.microsoft.com/office/drawing/2014/main" val="10009"/>
                  </a:ext>
                </a:extLst>
              </a:tr>
              <a:tr h="370840">
                <a:tc>
                  <a:txBody>
                    <a:bodyPr/>
                    <a:lstStyle/>
                    <a:p>
                      <a:r>
                        <a:rPr kumimoji="0" lang="en-US" altLang="zh-CN" sz="1450" b="0" i="0" kern="1200" dirty="0">
                          <a:solidFill>
                            <a:schemeClr val="dk1"/>
                          </a:solidFill>
                          <a:effectLst/>
                          <a:latin typeface="+mj-lt"/>
                          <a:ea typeface="+mn-ea"/>
                          <a:cs typeface="+mn-cs"/>
                        </a:rPr>
                        <a:t>ng-if</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Removes or recreates HTML element based on an expression.</a:t>
                      </a:r>
                      <a:endParaRPr lang="zh-CN" altLang="en-US" sz="1450" dirty="0">
                        <a:latin typeface="+mj-lt"/>
                      </a:endParaRPr>
                    </a:p>
                  </a:txBody>
                  <a:tcPr/>
                </a:tc>
                <a:extLst>
                  <a:ext uri="{0D108BD9-81ED-4DB2-BD59-A6C34878D82A}">
                    <a16:rowId xmlns:a16="http://schemas.microsoft.com/office/drawing/2014/main" val="10010"/>
                  </a:ext>
                </a:extLst>
              </a:tr>
              <a:tr h="370840">
                <a:tc>
                  <a:txBody>
                    <a:bodyPr/>
                    <a:lstStyle/>
                    <a:p>
                      <a:r>
                        <a:rPr kumimoji="0" lang="en-US" altLang="zh-CN" sz="1450" b="0" i="0" kern="1200" dirty="0">
                          <a:solidFill>
                            <a:schemeClr val="dk1"/>
                          </a:solidFill>
                          <a:effectLst/>
                          <a:latin typeface="+mj-lt"/>
                          <a:ea typeface="+mn-ea"/>
                          <a:cs typeface="+mn-cs"/>
                        </a:rPr>
                        <a:t>ng-click</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Specifies custom behavior when an element is clicked.</a:t>
                      </a:r>
                      <a:endParaRPr lang="zh-CN" altLang="en-US" sz="1450" dirty="0">
                        <a:latin typeface="+mj-lt"/>
                      </a:endParaRPr>
                    </a:p>
                  </a:txBody>
                  <a:tcPr/>
                </a:tc>
                <a:extLst>
                  <a:ext uri="{0D108BD9-81ED-4DB2-BD59-A6C34878D82A}">
                    <a16:rowId xmlns:a16="http://schemas.microsoft.com/office/drawing/2014/main" val="10011"/>
                  </a:ext>
                </a:extLst>
              </a:tr>
            </a:tbl>
          </a:graphicData>
        </a:graphic>
      </p:graphicFrame>
      <p:sp>
        <p:nvSpPr>
          <p:cNvPr id="6" name="TextBox 5"/>
          <p:cNvSpPr txBox="1"/>
          <p:nvPr/>
        </p:nvSpPr>
        <p:spPr>
          <a:xfrm>
            <a:off x="304800" y="1143000"/>
            <a:ext cx="8610599" cy="338554"/>
          </a:xfrm>
          <a:prstGeom prst="rect">
            <a:avLst/>
          </a:prstGeom>
          <a:noFill/>
        </p:spPr>
        <p:txBody>
          <a:bodyPr wrap="square" rtlCol="0">
            <a:spAutoFit/>
          </a:bodyPr>
          <a:lstStyle/>
          <a:p>
            <a:r>
              <a:rPr lang="en-US" sz="1600" dirty="0"/>
              <a:t>Angular comes with a set of these directives built-in, like </a:t>
            </a:r>
            <a:r>
              <a:rPr lang="en-US" sz="1600" dirty="0" err="1"/>
              <a:t>ngBind</a:t>
            </a:r>
            <a:r>
              <a:rPr lang="en-US" sz="1600" dirty="0"/>
              <a:t>, </a:t>
            </a:r>
            <a:r>
              <a:rPr lang="en-US" sz="1600" dirty="0" err="1"/>
              <a:t>ngModel</a:t>
            </a:r>
            <a:r>
              <a:rPr lang="en-US" sz="1600" dirty="0"/>
              <a:t>, and </a:t>
            </a:r>
            <a:r>
              <a:rPr lang="en-US" sz="1600" dirty="0" err="1"/>
              <a:t>ngClass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Custom Directives</a:t>
            </a:r>
          </a:p>
        </p:txBody>
      </p:sp>
      <p:sp>
        <p:nvSpPr>
          <p:cNvPr id="5" name="TextBox 4"/>
          <p:cNvSpPr txBox="1"/>
          <p:nvPr/>
        </p:nvSpPr>
        <p:spPr>
          <a:xfrm>
            <a:off x="304800" y="1143000"/>
            <a:ext cx="8610599" cy="861774"/>
          </a:xfrm>
          <a:prstGeom prst="rect">
            <a:avLst/>
          </a:prstGeom>
          <a:noFill/>
        </p:spPr>
        <p:txBody>
          <a:bodyPr wrap="square" rtlCol="0">
            <a:spAutoFit/>
          </a:bodyPr>
          <a:lstStyle/>
          <a:p>
            <a:r>
              <a:rPr lang="en-US" sz="1600" dirty="0"/>
              <a:t>Custom directives are used in AngularJS to extend the functionality of HTML. Custom directives are defined using "directive" function. A custom directive simply replaces the element for which it is activated. There are four types of custom directives:</a:t>
            </a:r>
          </a:p>
        </p:txBody>
      </p:sp>
      <p:sp>
        <p:nvSpPr>
          <p:cNvPr id="8" name="Content Placeholder 7"/>
          <p:cNvSpPr>
            <a:spLocks noGrp="1"/>
          </p:cNvSpPr>
          <p:nvPr>
            <p:ph sz="quarter" idx="15"/>
          </p:nvPr>
        </p:nvSpPr>
        <p:spPr>
          <a:xfrm>
            <a:off x="457200" y="2819400"/>
            <a:ext cx="8458200" cy="1752600"/>
          </a:xfrm>
        </p:spPr>
        <p:txBody>
          <a:bodyPr/>
          <a:lstStyle/>
          <a:p>
            <a:pPr>
              <a:buFont typeface="Wingdings" pitchFamily="2" charset="2"/>
              <a:buChar char="§"/>
            </a:pPr>
            <a:r>
              <a:rPr lang="fr-FR" dirty="0"/>
              <a:t>A-</a:t>
            </a:r>
            <a:r>
              <a:rPr lang="fr-FR" dirty="0" err="1"/>
              <a:t>Attribute</a:t>
            </a:r>
            <a:r>
              <a:rPr lang="fr-FR" dirty="0"/>
              <a:t> directives</a:t>
            </a:r>
          </a:p>
          <a:p>
            <a:pPr>
              <a:buFont typeface="Wingdings" pitchFamily="2" charset="2"/>
              <a:buChar char="§"/>
            </a:pPr>
            <a:r>
              <a:rPr lang="fr-FR" dirty="0"/>
              <a:t>E-</a:t>
            </a:r>
            <a:r>
              <a:rPr lang="fr-FR" dirty="0" err="1"/>
              <a:t>Element</a:t>
            </a:r>
            <a:r>
              <a:rPr lang="fr-FR" dirty="0"/>
              <a:t> directives</a:t>
            </a:r>
          </a:p>
          <a:p>
            <a:pPr>
              <a:buFont typeface="Wingdings" pitchFamily="2" charset="2"/>
              <a:buChar char="§"/>
            </a:pPr>
            <a:r>
              <a:rPr lang="fr-FR" dirty="0"/>
              <a:t>C-CSS class directives</a:t>
            </a:r>
          </a:p>
          <a:p>
            <a:pPr>
              <a:buFont typeface="Wingdings" pitchFamily="2" charset="2"/>
              <a:buChar char="§"/>
            </a:pPr>
            <a:r>
              <a:rPr lang="fr-FR" dirty="0"/>
              <a:t>M-Comment directives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Create a simple directive</a:t>
            </a: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034684" y="1219200"/>
            <a:ext cx="5096586" cy="260068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84" y="5181600"/>
            <a:ext cx="3372321" cy="71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Exercise</a:t>
            </a:r>
          </a:p>
        </p:txBody>
      </p:sp>
      <p:pic>
        <p:nvPicPr>
          <p:cNvPr id="6" name="Content Placeholder 5" descr="10.png"/>
          <p:cNvPicPr>
            <a:picLocks noGrp="1" noChangeAspect="1"/>
          </p:cNvPicPr>
          <p:nvPr>
            <p:ph sz="quarter" idx="15"/>
          </p:nvPr>
        </p:nvPicPr>
        <p:blipFill>
          <a:blip r:embed="rId2" cstate="print"/>
          <a:stretch>
            <a:fillRect/>
          </a:stretch>
        </p:blipFill>
        <p:spPr>
          <a:xfrm>
            <a:off x="0" y="1371600"/>
            <a:ext cx="4343400" cy="4549140"/>
          </a:xfrm>
        </p:spPr>
      </p:pic>
      <p:sp>
        <p:nvSpPr>
          <p:cNvPr id="8" name="Text Placeholder 7"/>
          <p:cNvSpPr>
            <a:spLocks noGrp="1"/>
          </p:cNvSpPr>
          <p:nvPr>
            <p:ph type="body" sz="quarter" idx="13"/>
          </p:nvPr>
        </p:nvSpPr>
        <p:spPr/>
        <p:txBody>
          <a:bodyPr/>
          <a:lstStyle/>
          <a:p>
            <a:r>
              <a:rPr lang="en-US" dirty="0"/>
              <a:t>6</a:t>
            </a:r>
          </a:p>
        </p:txBody>
      </p:sp>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796010" y="1371600"/>
            <a:ext cx="4343400" cy="418109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dirty="0"/>
              <a:t>Exercise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04800" y="1190100"/>
            <a:ext cx="7487695" cy="37629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105400"/>
            <a:ext cx="5572903" cy="1419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dirty="0"/>
              <a:t>How it work</a:t>
            </a:r>
          </a:p>
        </p:txBody>
      </p:sp>
      <p:sp>
        <p:nvSpPr>
          <p:cNvPr id="4" name="Content Placeholder 3"/>
          <p:cNvSpPr>
            <a:spLocks noGrp="1"/>
          </p:cNvSpPr>
          <p:nvPr>
            <p:ph sz="quarter" idx="15"/>
          </p:nvPr>
        </p:nvSpPr>
        <p:spPr>
          <a:xfrm>
            <a:off x="838200" y="1828800"/>
            <a:ext cx="8001000" cy="3048000"/>
          </a:xfrm>
        </p:spPr>
        <p:txBody>
          <a:bodyPr/>
          <a:lstStyle/>
          <a:p>
            <a:r>
              <a:rPr lang="en-US" sz="4000" dirty="0">
                <a:solidFill>
                  <a:schemeClr val="accent6"/>
                </a:solidFill>
              </a:rPr>
              <a:t>compile</a:t>
            </a:r>
          </a:p>
          <a:p>
            <a:r>
              <a:rPr lang="en-US" sz="4000" dirty="0">
                <a:solidFill>
                  <a:schemeClr val="accent6"/>
                </a:solidFill>
              </a:rPr>
              <a:t>controller</a:t>
            </a:r>
          </a:p>
          <a:p>
            <a:r>
              <a:rPr lang="en-US" sz="4000" dirty="0">
                <a:solidFill>
                  <a:schemeClr val="accent6"/>
                </a:solidFill>
              </a:rPr>
              <a:t>pre-link</a:t>
            </a:r>
          </a:p>
          <a:p>
            <a:r>
              <a:rPr lang="en-US" sz="4000" dirty="0">
                <a:solidFill>
                  <a:schemeClr val="accent6"/>
                </a:solidFill>
              </a:rPr>
              <a:t>post-link</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8001000" cy="523220"/>
          </a:xfrm>
        </p:spPr>
        <p:txBody>
          <a:bodyPr/>
          <a:lstStyle/>
          <a:p>
            <a:r>
              <a:rPr lang="en-US" dirty="0"/>
              <a:t>Agenda</a:t>
            </a:r>
          </a:p>
        </p:txBody>
      </p:sp>
      <p:sp>
        <p:nvSpPr>
          <p:cNvPr id="3" name="Text Placeholder 2"/>
          <p:cNvSpPr>
            <a:spLocks noGrp="1"/>
          </p:cNvSpPr>
          <p:nvPr>
            <p:ph type="body" sz="quarter" idx="14"/>
          </p:nvPr>
        </p:nvSpPr>
        <p:spPr/>
        <p:txBody>
          <a:bodyPr/>
          <a:lstStyle/>
          <a:p>
            <a:r>
              <a:rPr lang="en-US" dirty="0">
                <a:solidFill>
                  <a:schemeClr val="tx1"/>
                </a:solidFill>
              </a:rPr>
              <a:t>What is AngularJS</a:t>
            </a:r>
          </a:p>
        </p:txBody>
      </p:sp>
      <p:sp>
        <p:nvSpPr>
          <p:cNvPr id="4" name="Text Placeholder 3"/>
          <p:cNvSpPr>
            <a:spLocks noGrp="1"/>
          </p:cNvSpPr>
          <p:nvPr>
            <p:ph type="body" sz="quarter" idx="11"/>
          </p:nvPr>
        </p:nvSpPr>
        <p:spPr/>
        <p:txBody>
          <a:bodyPr/>
          <a:lstStyle/>
          <a:p>
            <a:r>
              <a:rPr lang="en-US" dirty="0">
                <a:solidFill>
                  <a:schemeClr val="tx1"/>
                </a:solidFill>
              </a:rPr>
              <a:t>1</a:t>
            </a:r>
          </a:p>
        </p:txBody>
      </p:sp>
      <p:sp>
        <p:nvSpPr>
          <p:cNvPr id="5" name="Text Placeholder 4"/>
          <p:cNvSpPr>
            <a:spLocks noGrp="1"/>
          </p:cNvSpPr>
          <p:nvPr>
            <p:ph type="body" sz="quarter" idx="15"/>
          </p:nvPr>
        </p:nvSpPr>
        <p:spPr>
          <a:xfrm>
            <a:off x="2895600" y="1981200"/>
            <a:ext cx="6019800" cy="400110"/>
          </a:xfrm>
        </p:spPr>
        <p:txBody>
          <a:bodyPr/>
          <a:lstStyle/>
          <a:p>
            <a:r>
              <a:rPr lang="en-US" dirty="0">
                <a:solidFill>
                  <a:schemeClr val="tx1"/>
                </a:solidFill>
              </a:rPr>
              <a:t>How to start writing an app</a:t>
            </a:r>
          </a:p>
        </p:txBody>
      </p:sp>
      <p:sp>
        <p:nvSpPr>
          <p:cNvPr id="6" name="Text Placeholder 5"/>
          <p:cNvSpPr>
            <a:spLocks noGrp="1"/>
          </p:cNvSpPr>
          <p:nvPr>
            <p:ph type="body" sz="quarter" idx="16"/>
          </p:nvPr>
        </p:nvSpPr>
        <p:spPr/>
        <p:txBody>
          <a:bodyPr/>
          <a:lstStyle/>
          <a:p>
            <a:r>
              <a:rPr lang="en-US" dirty="0">
                <a:solidFill>
                  <a:schemeClr val="tx1"/>
                </a:solidFill>
              </a:rPr>
              <a:t>2</a:t>
            </a:r>
          </a:p>
        </p:txBody>
      </p:sp>
      <p:sp>
        <p:nvSpPr>
          <p:cNvPr id="7" name="Text Placeholder 6"/>
          <p:cNvSpPr>
            <a:spLocks noGrp="1"/>
          </p:cNvSpPr>
          <p:nvPr>
            <p:ph type="body" sz="quarter" idx="17"/>
          </p:nvPr>
        </p:nvSpPr>
        <p:spPr>
          <a:xfrm>
            <a:off x="2895600" y="3581400"/>
            <a:ext cx="6019800" cy="400110"/>
          </a:xfrm>
        </p:spPr>
        <p:txBody>
          <a:bodyPr/>
          <a:lstStyle/>
          <a:p>
            <a:r>
              <a:rPr lang="en-US" dirty="0">
                <a:solidFill>
                  <a:schemeClr val="tx1"/>
                </a:solidFill>
              </a:rPr>
              <a:t>Scope</a:t>
            </a:r>
          </a:p>
        </p:txBody>
      </p:sp>
      <p:sp>
        <p:nvSpPr>
          <p:cNvPr id="8" name="Text Placeholder 7"/>
          <p:cNvSpPr>
            <a:spLocks noGrp="1"/>
          </p:cNvSpPr>
          <p:nvPr>
            <p:ph type="body" sz="quarter" idx="18"/>
          </p:nvPr>
        </p:nvSpPr>
        <p:spPr>
          <a:xfrm>
            <a:off x="2361835" y="3581400"/>
            <a:ext cx="381365" cy="381000"/>
          </a:xfrm>
        </p:spPr>
        <p:txBody>
          <a:bodyPr/>
          <a:lstStyle/>
          <a:p>
            <a:r>
              <a:rPr lang="en-US" dirty="0">
                <a:solidFill>
                  <a:schemeClr val="tx1"/>
                </a:solidFill>
              </a:rPr>
              <a:t>5</a:t>
            </a:r>
          </a:p>
        </p:txBody>
      </p:sp>
      <p:sp>
        <p:nvSpPr>
          <p:cNvPr id="9" name="Text Placeholder 8"/>
          <p:cNvSpPr>
            <a:spLocks noGrp="1"/>
          </p:cNvSpPr>
          <p:nvPr>
            <p:ph type="body" sz="quarter" idx="19"/>
          </p:nvPr>
        </p:nvSpPr>
        <p:spPr>
          <a:xfrm>
            <a:off x="2895600" y="4114800"/>
            <a:ext cx="6019800" cy="400110"/>
          </a:xfrm>
        </p:spPr>
        <p:txBody>
          <a:bodyPr/>
          <a:lstStyle/>
          <a:p>
            <a:r>
              <a:rPr lang="en-US" dirty="0">
                <a:solidFill>
                  <a:schemeClr val="tx1"/>
                </a:solidFill>
              </a:rPr>
              <a:t>Services &amp; DI</a:t>
            </a:r>
          </a:p>
        </p:txBody>
      </p:sp>
      <p:sp>
        <p:nvSpPr>
          <p:cNvPr id="10" name="Text Placeholder 9"/>
          <p:cNvSpPr>
            <a:spLocks noGrp="1"/>
          </p:cNvSpPr>
          <p:nvPr>
            <p:ph type="body" sz="quarter" idx="20"/>
          </p:nvPr>
        </p:nvSpPr>
        <p:spPr>
          <a:xfrm>
            <a:off x="2361835" y="4114800"/>
            <a:ext cx="381365" cy="381000"/>
          </a:xfrm>
        </p:spPr>
        <p:txBody>
          <a:bodyPr/>
          <a:lstStyle/>
          <a:p>
            <a:r>
              <a:rPr lang="en-US" dirty="0">
                <a:solidFill>
                  <a:schemeClr val="tx1"/>
                </a:solidFill>
              </a:rPr>
              <a:t>6</a:t>
            </a:r>
          </a:p>
        </p:txBody>
      </p:sp>
      <p:sp>
        <p:nvSpPr>
          <p:cNvPr id="11" name="Text Placeholder 10"/>
          <p:cNvSpPr>
            <a:spLocks noGrp="1"/>
          </p:cNvSpPr>
          <p:nvPr>
            <p:ph type="body" sz="quarter" idx="21"/>
          </p:nvPr>
        </p:nvSpPr>
        <p:spPr>
          <a:xfrm>
            <a:off x="2895600" y="4629090"/>
            <a:ext cx="6019800" cy="400110"/>
          </a:xfrm>
        </p:spPr>
        <p:txBody>
          <a:bodyPr/>
          <a:lstStyle/>
          <a:p>
            <a:r>
              <a:rPr lang="en-US" dirty="0">
                <a:solidFill>
                  <a:schemeClr val="tx1"/>
                </a:solidFill>
              </a:rPr>
              <a:t>Routing</a:t>
            </a:r>
          </a:p>
        </p:txBody>
      </p:sp>
      <p:sp>
        <p:nvSpPr>
          <p:cNvPr id="12" name="Text Placeholder 11"/>
          <p:cNvSpPr>
            <a:spLocks noGrp="1"/>
          </p:cNvSpPr>
          <p:nvPr>
            <p:ph type="body" sz="quarter" idx="22"/>
          </p:nvPr>
        </p:nvSpPr>
        <p:spPr>
          <a:xfrm>
            <a:off x="2361835" y="4629090"/>
            <a:ext cx="381365" cy="381000"/>
          </a:xfrm>
        </p:spPr>
        <p:txBody>
          <a:bodyPr/>
          <a:lstStyle/>
          <a:p>
            <a:r>
              <a:rPr lang="en-US" dirty="0">
                <a:solidFill>
                  <a:schemeClr val="tx1"/>
                </a:solidFill>
              </a:rPr>
              <a:t>7</a:t>
            </a:r>
          </a:p>
        </p:txBody>
      </p:sp>
      <p:sp>
        <p:nvSpPr>
          <p:cNvPr id="15" name="Text Placeholder 14"/>
          <p:cNvSpPr>
            <a:spLocks noGrp="1"/>
          </p:cNvSpPr>
          <p:nvPr>
            <p:ph type="body" sz="quarter" idx="25"/>
          </p:nvPr>
        </p:nvSpPr>
        <p:spPr>
          <a:xfrm>
            <a:off x="2895600" y="2514600"/>
            <a:ext cx="6019800" cy="400110"/>
          </a:xfrm>
        </p:spPr>
        <p:txBody>
          <a:bodyPr/>
          <a:lstStyle/>
          <a:p>
            <a:r>
              <a:rPr lang="en-US" dirty="0">
                <a:solidFill>
                  <a:schemeClr val="tx1"/>
                </a:solidFill>
              </a:rPr>
              <a:t>Directives</a:t>
            </a:r>
          </a:p>
        </p:txBody>
      </p:sp>
      <p:sp>
        <p:nvSpPr>
          <p:cNvPr id="16" name="Text Placeholder 15"/>
          <p:cNvSpPr>
            <a:spLocks noGrp="1"/>
          </p:cNvSpPr>
          <p:nvPr>
            <p:ph type="body" sz="quarter" idx="26"/>
          </p:nvPr>
        </p:nvSpPr>
        <p:spPr>
          <a:xfrm>
            <a:off x="2361835" y="2514600"/>
            <a:ext cx="381365" cy="381000"/>
          </a:xfrm>
        </p:spPr>
        <p:txBody>
          <a:bodyPr/>
          <a:lstStyle/>
          <a:p>
            <a:r>
              <a:rPr lang="en-US" dirty="0">
                <a:solidFill>
                  <a:schemeClr val="tx1"/>
                </a:solidFill>
              </a:rPr>
              <a:t>3</a:t>
            </a:r>
          </a:p>
        </p:txBody>
      </p:sp>
      <p:sp>
        <p:nvSpPr>
          <p:cNvPr id="17" name="Text Placeholder 16"/>
          <p:cNvSpPr>
            <a:spLocks noGrp="1"/>
          </p:cNvSpPr>
          <p:nvPr>
            <p:ph type="body" sz="quarter" idx="27"/>
          </p:nvPr>
        </p:nvSpPr>
        <p:spPr>
          <a:xfrm>
            <a:off x="2895600" y="3048000"/>
            <a:ext cx="6019800" cy="400110"/>
          </a:xfrm>
        </p:spPr>
        <p:txBody>
          <a:bodyPr/>
          <a:lstStyle/>
          <a:p>
            <a:r>
              <a:rPr lang="en-US" dirty="0">
                <a:solidFill>
                  <a:schemeClr val="tx1"/>
                </a:solidFill>
              </a:rPr>
              <a:t>Controller</a:t>
            </a:r>
          </a:p>
        </p:txBody>
      </p:sp>
      <p:sp>
        <p:nvSpPr>
          <p:cNvPr id="18" name="Text Placeholder 17"/>
          <p:cNvSpPr>
            <a:spLocks noGrp="1"/>
          </p:cNvSpPr>
          <p:nvPr>
            <p:ph type="body" sz="quarter" idx="28"/>
          </p:nvPr>
        </p:nvSpPr>
        <p:spPr>
          <a:xfrm>
            <a:off x="2361835" y="3048000"/>
            <a:ext cx="381365" cy="381000"/>
          </a:xfrm>
        </p:spPr>
        <p:txBody>
          <a:bodyPr/>
          <a:lstStyle/>
          <a:p>
            <a:r>
              <a:rPr lang="en-US" dirty="0">
                <a:solidFill>
                  <a:schemeClr val="tx1"/>
                </a:solidFill>
              </a:rPr>
              <a:t>4</a:t>
            </a:r>
          </a:p>
        </p:txBody>
      </p:sp>
      <p:sp>
        <p:nvSpPr>
          <p:cNvPr id="20" name="Text Placeholder 10"/>
          <p:cNvSpPr>
            <a:spLocks noGrp="1"/>
          </p:cNvSpPr>
          <p:nvPr>
            <p:ph type="body" sz="quarter" idx="21"/>
          </p:nvPr>
        </p:nvSpPr>
        <p:spPr>
          <a:xfrm>
            <a:off x="2895600" y="5162490"/>
            <a:ext cx="6019800" cy="400110"/>
          </a:xfrm>
        </p:spPr>
        <p:txBody>
          <a:bodyPr/>
          <a:lstStyle/>
          <a:p>
            <a:r>
              <a:rPr lang="en-US" dirty="0">
                <a:solidFill>
                  <a:schemeClr val="tx1"/>
                </a:solidFill>
              </a:rPr>
              <a:t>Testing</a:t>
            </a:r>
          </a:p>
        </p:txBody>
      </p:sp>
      <p:sp>
        <p:nvSpPr>
          <p:cNvPr id="21" name="Text Placeholder 11"/>
          <p:cNvSpPr>
            <a:spLocks noGrp="1"/>
          </p:cNvSpPr>
          <p:nvPr>
            <p:ph type="body" sz="quarter" idx="22"/>
          </p:nvPr>
        </p:nvSpPr>
        <p:spPr>
          <a:xfrm>
            <a:off x="2361835" y="5162490"/>
            <a:ext cx="381365" cy="381000"/>
          </a:xfrm>
        </p:spPr>
        <p:txBody>
          <a:bodyPr/>
          <a:lstStyle/>
          <a:p>
            <a:r>
              <a:rPr lang="en-US" dirty="0">
                <a:solidFill>
                  <a:schemeClr val="tx1"/>
                </a:solidFill>
              </a:rPr>
              <a:t>8</a:t>
            </a:r>
          </a:p>
        </p:txBody>
      </p:sp>
      <p:sp>
        <p:nvSpPr>
          <p:cNvPr id="13" name="Text Placeholder 12"/>
          <p:cNvSpPr>
            <a:spLocks noGrp="1"/>
          </p:cNvSpPr>
          <p:nvPr>
            <p:ph type="body" sz="quarter" idx="28"/>
          </p:nvPr>
        </p:nvSpPr>
        <p:spPr/>
        <p:txBody>
          <a:bodyPr/>
          <a:lstStyle/>
          <a:p>
            <a:r>
              <a:rPr lang="en-US" dirty="0">
                <a:solidFill>
                  <a:schemeClr val="tx1"/>
                </a:solidFill>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Compile and Link</a:t>
            </a:r>
          </a:p>
        </p:txBody>
      </p:sp>
      <p:sp>
        <p:nvSpPr>
          <p:cNvPr id="4" name="Content Placeholder 3"/>
          <p:cNvSpPr>
            <a:spLocks noGrp="1"/>
          </p:cNvSpPr>
          <p:nvPr>
            <p:ph sz="quarter" idx="15"/>
          </p:nvPr>
        </p:nvSpPr>
        <p:spPr/>
        <p:txBody>
          <a:bodyPr/>
          <a:lstStyle/>
          <a:p>
            <a:pPr>
              <a:buNone/>
            </a:pPr>
            <a:r>
              <a:rPr lang="en-US" dirty="0"/>
              <a:t>The compile phase</a:t>
            </a:r>
          </a:p>
        </p:txBody>
      </p:sp>
      <p:sp>
        <p:nvSpPr>
          <p:cNvPr id="5" name="Content Placeholder 4"/>
          <p:cNvSpPr>
            <a:spLocks noGrp="1"/>
          </p:cNvSpPr>
          <p:nvPr>
            <p:ph sz="quarter" idx="16"/>
          </p:nvPr>
        </p:nvSpPr>
        <p:spPr/>
        <p:txBody>
          <a:bodyPr/>
          <a:lstStyle/>
          <a:p>
            <a:pPr>
              <a:buNone/>
            </a:pPr>
            <a:r>
              <a:rPr lang="en-US" dirty="0"/>
              <a:t>The link phase</a:t>
            </a:r>
          </a:p>
        </p:txBody>
      </p:sp>
      <p:pic>
        <p:nvPicPr>
          <p:cNvPr id="6" name="Picture 2"/>
          <p:cNvPicPr>
            <a:picLocks noChangeAspect="1" noChangeArrowheads="1"/>
          </p:cNvPicPr>
          <p:nvPr/>
        </p:nvPicPr>
        <p:blipFill>
          <a:blip r:embed="rId2" cstate="print"/>
          <a:srcRect/>
          <a:stretch>
            <a:fillRect/>
          </a:stretch>
        </p:blipFill>
        <p:spPr bwMode="auto">
          <a:xfrm>
            <a:off x="371475" y="2057400"/>
            <a:ext cx="2905125" cy="302895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724400" y="1600200"/>
            <a:ext cx="2366962" cy="478824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228600"/>
            <a:ext cx="685800" cy="523220"/>
          </a:xfrm>
        </p:spPr>
        <p:txBody>
          <a:bodyPr>
            <a:normAutofit/>
          </a:bodyPr>
          <a:lstStyle/>
          <a:p>
            <a:r>
              <a:rPr lang="en-US" dirty="0"/>
              <a:t>10</a:t>
            </a:r>
          </a:p>
        </p:txBody>
      </p:sp>
      <p:sp>
        <p:nvSpPr>
          <p:cNvPr id="3" name="Text Placeholder 2"/>
          <p:cNvSpPr>
            <a:spLocks noGrp="1"/>
          </p:cNvSpPr>
          <p:nvPr>
            <p:ph type="body" sz="quarter" idx="14"/>
          </p:nvPr>
        </p:nvSpPr>
        <p:spPr/>
        <p:txBody>
          <a:bodyPr/>
          <a:lstStyle/>
          <a:p>
            <a:r>
              <a:rPr lang="en-US" dirty="0"/>
              <a:t>Execution order</a:t>
            </a:r>
          </a:p>
        </p:txBody>
      </p:sp>
      <p:pic>
        <p:nvPicPr>
          <p:cNvPr id="5" name="Picture 2"/>
          <p:cNvPicPr>
            <a:picLocks noChangeAspect="1" noChangeArrowheads="1"/>
          </p:cNvPicPr>
          <p:nvPr/>
        </p:nvPicPr>
        <p:blipFill>
          <a:blip r:embed="rId2" cstate="print"/>
          <a:srcRect/>
          <a:stretch>
            <a:fillRect/>
          </a:stretch>
        </p:blipFill>
        <p:spPr bwMode="auto">
          <a:xfrm>
            <a:off x="3124200" y="1114407"/>
            <a:ext cx="2667000" cy="543879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Controller</a:t>
            </a:r>
          </a:p>
        </p:txBody>
      </p:sp>
      <p:sp>
        <p:nvSpPr>
          <p:cNvPr id="3" name="Text Placeholder 2"/>
          <p:cNvSpPr>
            <a:spLocks noGrp="1"/>
          </p:cNvSpPr>
          <p:nvPr>
            <p:ph type="body" sz="quarter" idx="11"/>
          </p:nvPr>
        </p:nvSpPr>
        <p:spPr/>
        <p:txBody>
          <a:bodyPr/>
          <a:lstStyle/>
          <a:p>
            <a:r>
              <a:rPr lang="en-US" dirty="0"/>
              <a:t>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dirty="0" err="1"/>
              <a:t>AngularJS</a:t>
            </a:r>
            <a:r>
              <a:rPr lang="en-US" dirty="0"/>
              <a:t> application mainly relies on controllers to control the flow of data in the application. A controller is defined using </a:t>
            </a:r>
            <a:r>
              <a:rPr lang="en-US" dirty="0" err="1"/>
              <a:t>ng</a:t>
            </a:r>
            <a:r>
              <a:rPr lang="en-US" dirty="0"/>
              <a:t>-controller directive. A controller is a JavaScript object containing attributes/properties and functions. Each controller accepts $scope as a parameter which refers to the application/module that controller is to control.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How to use controller</a:t>
            </a:r>
          </a:p>
        </p:txBody>
      </p:sp>
      <p:sp>
        <p:nvSpPr>
          <p:cNvPr id="4" name="Content Placeholder 3"/>
          <p:cNvSpPr>
            <a:spLocks noGrp="1"/>
          </p:cNvSpPr>
          <p:nvPr>
            <p:ph sz="quarter" idx="15"/>
          </p:nvPr>
        </p:nvSpPr>
        <p:spPr/>
        <p:txBody>
          <a:bodyPr/>
          <a:lstStyle/>
          <a:p>
            <a:r>
              <a:rPr lang="en-US" dirty="0"/>
              <a:t>Use controllers to:</a:t>
            </a:r>
          </a:p>
          <a:p>
            <a:pPr lvl="1"/>
            <a:r>
              <a:rPr lang="en-US" dirty="0"/>
              <a:t>Set up the initial state of the $scope object.</a:t>
            </a:r>
          </a:p>
          <a:p>
            <a:pPr lvl="1"/>
            <a:r>
              <a:rPr lang="en-US" dirty="0"/>
              <a:t>Add behavior to the $scope object.</a:t>
            </a:r>
          </a:p>
          <a:p>
            <a:r>
              <a:rPr lang="en-US" dirty="0"/>
              <a:t>Do not use controllers to:</a:t>
            </a:r>
          </a:p>
          <a:p>
            <a:pPr lvl="1"/>
            <a:r>
              <a:rPr lang="en-US" dirty="0"/>
              <a:t>Manipulate DOM — Controllers should contain only business logic. Putting any presentation logic into Controllers significantly affects its testability. Angular has </a:t>
            </a:r>
            <a:r>
              <a:rPr lang="en-US" dirty="0" err="1"/>
              <a:t>databinding</a:t>
            </a:r>
            <a:r>
              <a:rPr lang="en-US" dirty="0"/>
              <a:t> for most cases and directives to encapsulate manual DOM manipulation.</a:t>
            </a:r>
          </a:p>
          <a:p>
            <a:pPr lvl="1"/>
            <a:r>
              <a:rPr lang="en-US" dirty="0"/>
              <a:t>Format input — Use angular form controls instead.</a:t>
            </a:r>
          </a:p>
          <a:p>
            <a:pPr lvl="1"/>
            <a:r>
              <a:rPr lang="en-US" dirty="0"/>
              <a:t>Filter output — Use angular filters instead.</a:t>
            </a:r>
          </a:p>
          <a:p>
            <a:pPr lvl="1"/>
            <a:r>
              <a:rPr lang="en-US" dirty="0"/>
              <a:t>Share code or state across controllers — Use angular services instead.</a:t>
            </a:r>
          </a:p>
          <a:p>
            <a:pPr lvl="1"/>
            <a:r>
              <a:rPr lang="en-US" dirty="0"/>
              <a:t>Manage the life-cycle of other components (for example, to create service instances).</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Here we've declared a controller </a:t>
            </a:r>
            <a:r>
              <a:rPr lang="en-US" b="1" dirty="0" err="1"/>
              <a:t>studentController</a:t>
            </a:r>
            <a:r>
              <a:rPr lang="en-US" dirty="0"/>
              <a:t> using </a:t>
            </a:r>
            <a:r>
              <a:rPr lang="en-US" dirty="0" err="1"/>
              <a:t>ng</a:t>
            </a:r>
            <a:r>
              <a:rPr lang="en-US" dirty="0"/>
              <a:t>-controller directive. As a next step we'll define the </a:t>
            </a:r>
            <a:r>
              <a:rPr lang="en-US" dirty="0" err="1"/>
              <a:t>studentController</a:t>
            </a:r>
            <a:r>
              <a:rPr lang="en-US" dirty="0"/>
              <a:t> as follows.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6000"/>
            <a:ext cx="4563112" cy="12288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657600"/>
            <a:ext cx="8068801" cy="28864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Now we can use </a:t>
            </a:r>
            <a:r>
              <a:rPr lang="en-US" dirty="0" err="1"/>
              <a:t>studentController's</a:t>
            </a:r>
            <a:r>
              <a:rPr lang="en-US" dirty="0"/>
              <a:t> student property using </a:t>
            </a:r>
            <a:r>
              <a:rPr lang="en-US" dirty="0" err="1"/>
              <a:t>ng</a:t>
            </a:r>
            <a:r>
              <a:rPr lang="en-US" dirty="0"/>
              <a:t>-model or using expressions as follows.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72" y="4572000"/>
            <a:ext cx="3553321" cy="10288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72" y="2133600"/>
            <a:ext cx="8440328" cy="1914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1" y="1752600"/>
            <a:ext cx="7192379" cy="4305901"/>
          </a:xfrm>
          <a:prstGeom prst="rect">
            <a:avLst/>
          </a:prstGeom>
        </p:spPr>
      </p:pic>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Attach behaviors.</a:t>
            </a:r>
          </a:p>
        </p:txBody>
      </p:sp>
      <p:sp>
        <p:nvSpPr>
          <p:cNvPr id="19" name="Rectangle 18"/>
          <p:cNvSpPr/>
          <p:nvPr/>
        </p:nvSpPr>
        <p:spPr>
          <a:xfrm>
            <a:off x="2209800" y="2743200"/>
            <a:ext cx="28194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828800" y="4876800"/>
            <a:ext cx="14478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9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Scope</a:t>
            </a:r>
          </a:p>
        </p:txBody>
      </p:sp>
      <p:sp>
        <p:nvSpPr>
          <p:cNvPr id="3" name="Text Placeholder 2"/>
          <p:cNvSpPr>
            <a:spLocks noGrp="1"/>
          </p:cNvSpPr>
          <p:nvPr>
            <p:ph type="body" sz="quarter" idx="11"/>
          </p:nvPr>
        </p:nvSpPr>
        <p:spPr/>
        <p:txBody>
          <a:bodyPr/>
          <a:lstStyle/>
          <a:p>
            <a:r>
              <a:rPr lang="en-US" dirty="0"/>
              <a:t>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ea typeface="隶书" charset="-122"/>
              </a:rPr>
              <a:t>What are scopes in </a:t>
            </a:r>
            <a:r>
              <a:rPr lang="en-US" altLang="zh-CN" dirty="0" err="1">
                <a:ea typeface="隶书" charset="-122"/>
              </a:rPr>
              <a:t>AngularJS</a:t>
            </a:r>
            <a:endParaRPr lang="en-US" dirty="0"/>
          </a:p>
        </p:txBody>
      </p:sp>
      <p:sp>
        <p:nvSpPr>
          <p:cNvPr id="18" name="文本框 7"/>
          <p:cNvSpPr txBox="1">
            <a:spLocks noChangeArrowheads="1"/>
          </p:cNvSpPr>
          <p:nvPr/>
        </p:nvSpPr>
        <p:spPr bwMode="auto">
          <a:xfrm>
            <a:off x="762000" y="1600200"/>
            <a:ext cx="5340350" cy="2370138"/>
          </a:xfrm>
          <a:prstGeom prst="rect">
            <a:avLst/>
          </a:prstGeom>
          <a:noFill/>
          <a:ln w="9525">
            <a:noFill/>
            <a:miter lim="800000"/>
            <a:headEnd/>
            <a:tailEnd/>
          </a:ln>
        </p:spPr>
        <p:txBody>
          <a:bodyPr wrap="none">
            <a:spAutoFit/>
          </a:bodyPr>
          <a:lstStyle/>
          <a:p>
            <a:r>
              <a:rPr lang="en-US" altLang="zh-CN" sz="2600" dirty="0">
                <a:latin typeface="Calibri" pitchFamily="34" charset="0"/>
              </a:rPr>
              <a:t>The glue between controller and view</a:t>
            </a:r>
          </a:p>
          <a:p>
            <a:pPr>
              <a:buFont typeface="Arial" pitchFamily="34" charset="0"/>
              <a:buChar char="•"/>
            </a:pPr>
            <a:r>
              <a:rPr lang="en-US" altLang="zh-CN" sz="2600" dirty="0">
                <a:latin typeface="Calibri" pitchFamily="34" charset="0"/>
              </a:rPr>
              <a:t> Scope is an object</a:t>
            </a:r>
          </a:p>
          <a:p>
            <a:pPr>
              <a:buFont typeface="Arial" pitchFamily="34" charset="0"/>
              <a:buChar char="•"/>
            </a:pPr>
            <a:r>
              <a:rPr lang="en-US" altLang="zh-CN" sz="2600" dirty="0">
                <a:latin typeface="Calibri" pitchFamily="34" charset="0"/>
              </a:rPr>
              <a:t> Context for expressions</a:t>
            </a:r>
          </a:p>
          <a:p>
            <a:pPr>
              <a:buFont typeface="Arial" pitchFamily="34" charset="0"/>
              <a:buChar char="•"/>
            </a:pPr>
            <a:r>
              <a:rPr lang="en-US" altLang="zh-CN" sz="2600" dirty="0">
                <a:latin typeface="Calibri" pitchFamily="34" charset="0"/>
              </a:rPr>
              <a:t> Hierarchical structure</a:t>
            </a:r>
          </a:p>
          <a:p>
            <a:pPr>
              <a:buFont typeface="Arial" pitchFamily="34" charset="0"/>
              <a:buChar char="•"/>
            </a:pPr>
            <a:r>
              <a:rPr lang="en-US" altLang="zh-CN" sz="2600" dirty="0">
                <a:latin typeface="Calibri" pitchFamily="34" charset="0"/>
              </a:rPr>
              <a:t> Propagate event</a:t>
            </a:r>
          </a:p>
          <a:p>
            <a:endParaRPr kumimoji="1" lang="zh-CN" altLang="en-US" dirty="0"/>
          </a:p>
        </p:txBody>
      </p:sp>
      <p:sp>
        <p:nvSpPr>
          <p:cNvPr id="19" name="矩形 3"/>
          <p:cNvSpPr/>
          <p:nvPr/>
        </p:nvSpPr>
        <p:spPr>
          <a:xfrm>
            <a:off x="1066800" y="4191000"/>
            <a:ext cx="2362200" cy="1295400"/>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View</a:t>
            </a:r>
            <a:endParaRPr lang="zh-CN" altLang="en-US">
              <a:solidFill>
                <a:srgbClr val="FFFFFF"/>
              </a:solidFill>
            </a:endParaRPr>
          </a:p>
        </p:txBody>
      </p:sp>
      <p:sp>
        <p:nvSpPr>
          <p:cNvPr id="20" name="矩形 4"/>
          <p:cNvSpPr/>
          <p:nvPr/>
        </p:nvSpPr>
        <p:spPr>
          <a:xfrm>
            <a:off x="5334000" y="4191000"/>
            <a:ext cx="2362200" cy="129540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Controller</a:t>
            </a:r>
            <a:endParaRPr lang="zh-CN" altLang="en-US">
              <a:solidFill>
                <a:srgbClr val="FFFFFF"/>
              </a:solidFill>
            </a:endParaRPr>
          </a:p>
        </p:txBody>
      </p:sp>
      <p:sp>
        <p:nvSpPr>
          <p:cNvPr id="21" name="左右箭头 5"/>
          <p:cNvSpPr/>
          <p:nvPr/>
        </p:nvSpPr>
        <p:spPr>
          <a:xfrm>
            <a:off x="2819400" y="4419600"/>
            <a:ext cx="3048000" cy="876300"/>
          </a:xfrm>
          <a:prstGeom prst="lef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$scope</a:t>
            </a:r>
            <a:endParaRPr lang="zh-CN" altLang="en-US">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1" y="1712742"/>
            <a:ext cx="6019800" cy="646331"/>
          </a:xfrm>
        </p:spPr>
        <p:txBody>
          <a:bodyPr/>
          <a:lstStyle/>
          <a:p>
            <a:r>
              <a:rPr lang="en-US" dirty="0"/>
              <a:t>What is AngularJS</a:t>
            </a:r>
          </a:p>
        </p:txBody>
      </p:sp>
      <p:sp>
        <p:nvSpPr>
          <p:cNvPr id="3" name="Text Placeholder 2"/>
          <p:cNvSpPr>
            <a:spLocks noGrp="1"/>
          </p:cNvSpPr>
          <p:nvPr>
            <p:ph type="body" sz="quarter" idx="11"/>
          </p:nvPr>
        </p:nvSpPr>
        <p:spPr/>
        <p:txBody>
          <a:bodyPr/>
          <a:lstStyle/>
          <a:p>
            <a:r>
              <a:rPr lang="en-US" dirty="0"/>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00489" y="1146629"/>
            <a:ext cx="6782747" cy="1914792"/>
          </a:xfr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89" y="3465634"/>
            <a:ext cx="6096851" cy="1467055"/>
          </a:xfrm>
          <a:prstGeom prst="rect">
            <a:avLst/>
          </a:prstGeom>
        </p:spPr>
      </p:pic>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Scope in Controller</a:t>
            </a:r>
          </a:p>
        </p:txBody>
      </p:sp>
      <p:sp>
        <p:nvSpPr>
          <p:cNvPr id="6" name="Rectangle 21"/>
          <p:cNvSpPr/>
          <p:nvPr/>
        </p:nvSpPr>
        <p:spPr>
          <a:xfrm>
            <a:off x="6096000" y="1600200"/>
            <a:ext cx="9144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 name="Rectangle 21"/>
          <p:cNvSpPr/>
          <p:nvPr/>
        </p:nvSpPr>
        <p:spPr>
          <a:xfrm>
            <a:off x="1536700" y="1828800"/>
            <a:ext cx="18288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 name="Rectangle 21"/>
          <p:cNvSpPr/>
          <p:nvPr/>
        </p:nvSpPr>
        <p:spPr>
          <a:xfrm flipV="1">
            <a:off x="1524000" y="2286000"/>
            <a:ext cx="3124200" cy="365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10" name="图片 20">
            <a:hlinkHover r:id="" action="ppaction://noaction" highlightClick="1"/>
          </p:cNvPr>
          <p:cNvPicPr>
            <a:picLocks noChangeAspect="1"/>
          </p:cNvPicPr>
          <p:nvPr/>
        </p:nvPicPr>
        <p:blipFill>
          <a:blip r:embed="rId5" cstate="print"/>
          <a:srcRect/>
          <a:stretch>
            <a:fillRect/>
          </a:stretch>
        </p:blipFill>
        <p:spPr bwMode="auto">
          <a:xfrm>
            <a:off x="2895600" y="4572000"/>
            <a:ext cx="5016500" cy="1155700"/>
          </a:xfrm>
          <a:prstGeom prst="rect">
            <a:avLst/>
          </a:prstGeom>
          <a:noFill/>
          <a:ln w="9525">
            <a:noFill/>
            <a:miter lim="800000"/>
            <a:headEnd/>
            <a:tailEnd/>
          </a:ln>
        </p:spPr>
      </p:pic>
      <p:sp>
        <p:nvSpPr>
          <p:cNvPr id="11" name="Rectangle 21"/>
          <p:cNvSpPr/>
          <p:nvPr/>
        </p:nvSpPr>
        <p:spPr>
          <a:xfrm>
            <a:off x="4267200" y="4943475"/>
            <a:ext cx="4572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12" name="曲线连接符 29"/>
          <p:cNvCxnSpPr>
            <a:cxnSpLocks noChangeShapeType="1"/>
          </p:cNvCxnSpPr>
          <p:nvPr/>
        </p:nvCxnSpPr>
        <p:spPr bwMode="auto">
          <a:xfrm rot="10800000" flipV="1">
            <a:off x="4419600" y="4953000"/>
            <a:ext cx="1600200" cy="304800"/>
          </a:xfrm>
          <a:prstGeom prst="curvedConnector3">
            <a:avLst>
              <a:gd name="adj1" fmla="val 50000"/>
            </a:avLst>
          </a:prstGeom>
          <a:noFill/>
          <a:ln w="38100">
            <a:solidFill>
              <a:srgbClr val="7CCA62"/>
            </a:solidFill>
            <a:round/>
            <a:headEnd/>
            <a:tailEnd type="arrow" w="med" len="med"/>
          </a:ln>
          <a:effectLst>
            <a:outerShdw dist="38100" dir="5400000" algn="ctr" rotWithShape="0">
              <a:srgbClr val="24421A">
                <a:alpha val="48000"/>
              </a:srgbClr>
            </a:outerShdw>
          </a:effectLst>
        </p:spPr>
      </p:cxnSp>
      <p:sp>
        <p:nvSpPr>
          <p:cNvPr id="13" name="Rectangle 21"/>
          <p:cNvSpPr/>
          <p:nvPr/>
        </p:nvSpPr>
        <p:spPr>
          <a:xfrm>
            <a:off x="4343400" y="3962400"/>
            <a:ext cx="22860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ectangle 21"/>
          <p:cNvSpPr/>
          <p:nvPr/>
        </p:nvSpPr>
        <p:spPr>
          <a:xfrm>
            <a:off x="2895600" y="4191000"/>
            <a:ext cx="1219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139439"/>
            <a:ext cx="5725324" cy="2619741"/>
          </a:xfrm>
          <a:prstGeom prst="rect">
            <a:avLst/>
          </a:prstGeom>
        </p:spPr>
      </p:pic>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5" name="Content Placeholder 4"/>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914400" y="1190177"/>
            <a:ext cx="6868484" cy="1705213"/>
          </a:xfrm>
        </p:spPr>
      </p:pic>
      <p:sp>
        <p:nvSpPr>
          <p:cNvPr id="16" name="Rectangle 21"/>
          <p:cNvSpPr/>
          <p:nvPr/>
        </p:nvSpPr>
        <p:spPr>
          <a:xfrm flipV="1">
            <a:off x="1524000" y="1676399"/>
            <a:ext cx="2895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Rectangle 21"/>
          <p:cNvSpPr/>
          <p:nvPr/>
        </p:nvSpPr>
        <p:spPr>
          <a:xfrm flipV="1">
            <a:off x="1524000" y="2407919"/>
            <a:ext cx="27432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9" name="左大括号 11"/>
          <p:cNvSpPr>
            <a:spLocks/>
          </p:cNvSpPr>
          <p:nvPr/>
        </p:nvSpPr>
        <p:spPr bwMode="auto">
          <a:xfrm>
            <a:off x="609600" y="3429000"/>
            <a:ext cx="228600" cy="20574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0" name="左大括号 12"/>
          <p:cNvSpPr>
            <a:spLocks/>
          </p:cNvSpPr>
          <p:nvPr/>
        </p:nvSpPr>
        <p:spPr bwMode="auto">
          <a:xfrm>
            <a:off x="1295400" y="4419600"/>
            <a:ext cx="228600" cy="7620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1" name="Rectangle 21"/>
          <p:cNvSpPr/>
          <p:nvPr/>
        </p:nvSpPr>
        <p:spPr>
          <a:xfrm>
            <a:off x="3962400" y="4105275"/>
            <a:ext cx="19050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2" name="Rectangle 21"/>
          <p:cNvSpPr/>
          <p:nvPr/>
        </p:nvSpPr>
        <p:spPr>
          <a:xfrm>
            <a:off x="4191000" y="5059681"/>
            <a:ext cx="2133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13" name="图片 4"/>
          <p:cNvPicPr>
            <a:picLocks noChangeAspect="1"/>
          </p:cNvPicPr>
          <p:nvPr/>
        </p:nvPicPr>
        <p:blipFill>
          <a:blip r:embed="rId3" cstate="print"/>
          <a:srcRect/>
          <a:stretch>
            <a:fillRect/>
          </a:stretch>
        </p:blipFill>
        <p:spPr bwMode="auto">
          <a:xfrm>
            <a:off x="2209800" y="3124200"/>
            <a:ext cx="4800600" cy="115687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kumimoji="1" lang="en-US" altLang="zh-CN" dirty="0" err="1">
                <a:latin typeface="Arial" charset="0"/>
                <a:cs typeface="Arial" charset="0"/>
              </a:rPr>
              <a:t>AngularJS</a:t>
            </a:r>
            <a:r>
              <a:rPr kumimoji="1" lang="en-US" altLang="zh-CN" dirty="0">
                <a:latin typeface="Arial" charset="0"/>
                <a:cs typeface="Arial" charset="0"/>
              </a:rPr>
              <a:t> </a:t>
            </a:r>
            <a:r>
              <a:rPr kumimoji="1" lang="en-US" altLang="zh-CN" dirty="0" err="1">
                <a:latin typeface="Arial" charset="0"/>
                <a:cs typeface="Arial" charset="0"/>
              </a:rPr>
              <a:t>Sopes</a:t>
            </a:r>
            <a:r>
              <a:rPr kumimoji="1" lang="en-US" altLang="zh-CN" dirty="0">
                <a:latin typeface="Arial" charset="0"/>
                <a:cs typeface="Arial" charset="0"/>
              </a:rPr>
              <a:t> data Inheritance</a:t>
            </a: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5" name="图片 8"/>
          <p:cNvPicPr>
            <a:picLocks noChangeAspect="1"/>
          </p:cNvPicPr>
          <p:nvPr/>
        </p:nvPicPr>
        <p:blipFill>
          <a:blip r:embed="rId3" cstate="print"/>
          <a:srcRect/>
          <a:stretch>
            <a:fillRect/>
          </a:stretch>
        </p:blipFill>
        <p:spPr bwMode="auto">
          <a:xfrm>
            <a:off x="381000" y="1689100"/>
            <a:ext cx="7861300" cy="3263900"/>
          </a:xfrm>
          <a:prstGeom prst="rect">
            <a:avLst/>
          </a:prstGeom>
          <a:noFill/>
          <a:ln w="9525">
            <a:noFill/>
            <a:miter lim="800000"/>
            <a:headEnd/>
            <a:tailEnd/>
          </a:ln>
        </p:spPr>
      </p:pic>
      <p:sp>
        <p:nvSpPr>
          <p:cNvPr id="6" name="TextBox 5"/>
          <p:cNvSpPr txBox="1">
            <a:spLocks noChangeArrowheads="1"/>
          </p:cNvSpPr>
          <p:nvPr/>
        </p:nvSpPr>
        <p:spPr bwMode="auto">
          <a:xfrm>
            <a:off x="533400" y="5029200"/>
            <a:ext cx="5330825" cy="1200150"/>
          </a:xfrm>
          <a:prstGeom prst="rect">
            <a:avLst/>
          </a:prstGeom>
          <a:noFill/>
          <a:ln w="9525">
            <a:noFill/>
            <a:miter lim="800000"/>
            <a:headEnd/>
            <a:tailEnd/>
          </a:ln>
        </p:spPr>
        <p:txBody>
          <a:bodyPr wrap="none">
            <a:spAutoFit/>
          </a:bodyPr>
          <a:lstStyle/>
          <a:p>
            <a:r>
              <a:rPr lang="en-US" altLang="zh-CN" dirty="0" err="1"/>
              <a:t>childScope.aString</a:t>
            </a:r>
            <a:r>
              <a:rPr lang="en-US" altLang="zh-CN" dirty="0"/>
              <a:t> </a:t>
            </a:r>
            <a:r>
              <a:rPr lang="en-US" altLang="zh-CN" dirty="0">
                <a:solidFill>
                  <a:srgbClr val="FF0000"/>
                </a:solidFill>
              </a:rPr>
              <a:t>===</a:t>
            </a:r>
            <a:r>
              <a:rPr lang="en-US" altLang="zh-CN" dirty="0"/>
              <a:t> 'parent string' </a:t>
            </a:r>
          </a:p>
          <a:p>
            <a:r>
              <a:rPr lang="en-US" altLang="zh-CN" dirty="0" err="1"/>
              <a:t>childScope.anArray</a:t>
            </a:r>
            <a:r>
              <a:rPr lang="en-US" altLang="zh-CN" dirty="0"/>
              <a:t>[1] </a:t>
            </a:r>
            <a:r>
              <a:rPr lang="en-US" altLang="zh-CN" dirty="0">
                <a:solidFill>
                  <a:srgbClr val="FF0000"/>
                </a:solidFill>
              </a:rPr>
              <a:t>===</a:t>
            </a:r>
            <a:r>
              <a:rPr lang="en-US" altLang="zh-CN" dirty="0"/>
              <a:t> 20 </a:t>
            </a:r>
          </a:p>
          <a:p>
            <a:r>
              <a:rPr lang="en-US" altLang="zh-CN" dirty="0"/>
              <a:t>childScope.anObject.property1 </a:t>
            </a:r>
            <a:r>
              <a:rPr lang="en-US" altLang="zh-CN" dirty="0">
                <a:solidFill>
                  <a:srgbClr val="FF0000"/>
                </a:solidFill>
              </a:rPr>
              <a:t>===</a:t>
            </a:r>
            <a:r>
              <a:rPr lang="en-US" altLang="zh-CN" dirty="0"/>
              <a:t> 'parent prop1' </a:t>
            </a:r>
          </a:p>
          <a:p>
            <a:r>
              <a:rPr lang="en-US" altLang="zh-CN" dirty="0" err="1"/>
              <a:t>childScope.aFunction</a:t>
            </a:r>
            <a:r>
              <a:rPr lang="en-US" altLang="zh-CN" dirty="0"/>
              <a:t>() </a:t>
            </a:r>
            <a:r>
              <a:rPr lang="en-US" altLang="zh-CN" dirty="0">
                <a:solidFill>
                  <a:srgbClr val="FF0000"/>
                </a:solidFill>
              </a:rPr>
              <a:t>===</a:t>
            </a:r>
            <a:r>
              <a:rPr lang="en-US" altLang="zh-CN" dirty="0"/>
              <a:t> 'parent output'</a:t>
            </a:r>
          </a:p>
        </p:txBody>
      </p:sp>
      <p:sp>
        <p:nvSpPr>
          <p:cNvPr id="7" name="Right Brace 6"/>
          <p:cNvSpPr/>
          <p:nvPr/>
        </p:nvSpPr>
        <p:spPr>
          <a:xfrm>
            <a:off x="6019800" y="5105400"/>
            <a:ext cx="152400" cy="1143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 name="TextBox 7"/>
          <p:cNvSpPr txBox="1">
            <a:spLocks noChangeArrowheads="1"/>
          </p:cNvSpPr>
          <p:nvPr/>
        </p:nvSpPr>
        <p:spPr bwMode="auto">
          <a:xfrm>
            <a:off x="6324600" y="5486400"/>
            <a:ext cx="1905000" cy="369888"/>
          </a:xfrm>
          <a:prstGeom prst="rect">
            <a:avLst/>
          </a:prstGeom>
          <a:noFill/>
          <a:ln w="9525">
            <a:noFill/>
            <a:miter lim="800000"/>
            <a:headEnd/>
            <a:tailEnd/>
          </a:ln>
        </p:spPr>
        <p:txBody>
          <a:bodyPr>
            <a:spAutoFit/>
          </a:bodyPr>
          <a:lstStyle/>
          <a:p>
            <a:r>
              <a:rPr lang="en-US" altLang="zh-CN" dirty="0">
                <a:solidFill>
                  <a:srgbClr val="FF0000"/>
                </a:solidFill>
              </a:rPr>
              <a:t>True or False?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a:t>childScope.aString</a:t>
            </a:r>
            <a:r>
              <a:rPr lang="en-US" altLang="zh-CN" dirty="0"/>
              <a:t> </a:t>
            </a:r>
            <a:r>
              <a:rPr lang="en-US" altLang="zh-CN" dirty="0">
                <a:solidFill>
                  <a:srgbClr val="FF0000"/>
                </a:solidFill>
              </a:rPr>
              <a:t>=</a:t>
            </a:r>
            <a:r>
              <a:rPr lang="en-US" altLang="zh-CN" dirty="0"/>
              <a:t> 'child string'</a:t>
            </a:r>
          </a:p>
          <a:p>
            <a:pPr>
              <a:buNone/>
            </a:pPr>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9" name="Picture 2"/>
          <p:cNvPicPr>
            <a:picLocks noChangeAspect="1" noChangeArrowheads="1"/>
          </p:cNvPicPr>
          <p:nvPr/>
        </p:nvPicPr>
        <p:blipFill>
          <a:blip r:embed="rId3" cstate="print"/>
          <a:srcRect/>
          <a:stretch>
            <a:fillRect/>
          </a:stretch>
        </p:blipFill>
        <p:spPr bwMode="auto">
          <a:xfrm>
            <a:off x="609600" y="2286000"/>
            <a:ext cx="7543800" cy="331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a:t>childScope.anArray</a:t>
            </a:r>
            <a:r>
              <a:rPr lang="en-US" altLang="zh-CN" dirty="0"/>
              <a:t>[1] = 22</a:t>
            </a:r>
          </a:p>
          <a:p>
            <a:r>
              <a:rPr lang="en-US" altLang="zh-CN" dirty="0"/>
              <a:t>childScope.anObject.property1 = ‘child prop1’</a:t>
            </a:r>
          </a:p>
          <a:p>
            <a:pPr>
              <a:buNone/>
            </a:pPr>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26" y="2438400"/>
            <a:ext cx="7687748" cy="3267531"/>
          </a:xfrm>
          <a:prstGeom prst="rect">
            <a:avLst/>
          </a:prstGeom>
        </p:spPr>
      </p:pic>
    </p:spTree>
    <p:extLst>
      <p:ext uri="{BB962C8B-B14F-4D97-AF65-F5344CB8AC3E}">
        <p14:creationId xmlns:p14="http://schemas.microsoft.com/office/powerpoint/2010/main" val="25518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sp>
        <p:nvSpPr>
          <p:cNvPr id="10" name="TextBox 7"/>
          <p:cNvSpPr txBox="1">
            <a:spLocks noChangeArrowheads="1"/>
          </p:cNvSpPr>
          <p:nvPr/>
        </p:nvSpPr>
        <p:spPr bwMode="auto">
          <a:xfrm>
            <a:off x="533400" y="1447800"/>
            <a:ext cx="5791200" cy="646113"/>
          </a:xfrm>
          <a:prstGeom prst="rect">
            <a:avLst/>
          </a:prstGeom>
          <a:noFill/>
          <a:ln w="9525">
            <a:noFill/>
            <a:miter lim="800000"/>
            <a:headEnd/>
            <a:tailEnd/>
          </a:ln>
        </p:spPr>
        <p:txBody>
          <a:bodyPr>
            <a:spAutoFit/>
          </a:bodyPr>
          <a:lstStyle/>
          <a:p>
            <a:r>
              <a:rPr lang="en-US" altLang="zh-CN" dirty="0" err="1"/>
              <a:t>childScope.anArray</a:t>
            </a:r>
            <a:r>
              <a:rPr lang="en-US" altLang="zh-CN" dirty="0"/>
              <a:t> </a:t>
            </a:r>
            <a:r>
              <a:rPr lang="en-US" altLang="zh-CN" dirty="0">
                <a:solidFill>
                  <a:srgbClr val="FF0000"/>
                </a:solidFill>
              </a:rPr>
              <a:t>=</a:t>
            </a:r>
            <a:r>
              <a:rPr lang="en-US" altLang="zh-CN" dirty="0"/>
              <a:t> [100, 555] </a:t>
            </a:r>
          </a:p>
          <a:p>
            <a:r>
              <a:rPr lang="en-US" altLang="zh-CN" dirty="0" err="1"/>
              <a:t>childScope.anObject</a:t>
            </a:r>
            <a:r>
              <a:rPr lang="en-US" altLang="zh-CN" dirty="0"/>
              <a:t> </a:t>
            </a:r>
            <a:r>
              <a:rPr lang="en-US" altLang="zh-CN" dirty="0">
                <a:solidFill>
                  <a:srgbClr val="FF0000"/>
                </a:solidFill>
              </a:rPr>
              <a:t>=</a:t>
            </a:r>
            <a:r>
              <a:rPr lang="en-US" altLang="zh-CN" dirty="0"/>
              <a:t> { name: 'Mark', country: 'USA' }</a:t>
            </a:r>
          </a:p>
        </p:txBody>
      </p:sp>
      <p:pic>
        <p:nvPicPr>
          <p:cNvPr id="11" name="Picture 2"/>
          <p:cNvPicPr>
            <a:picLocks noChangeAspect="1" noChangeArrowheads="1"/>
          </p:cNvPicPr>
          <p:nvPr/>
        </p:nvPicPr>
        <p:blipFill>
          <a:blip r:embed="rId3" cstate="print"/>
          <a:srcRect/>
          <a:stretch>
            <a:fillRect/>
          </a:stretch>
        </p:blipFill>
        <p:spPr bwMode="auto">
          <a:xfrm>
            <a:off x="609600" y="2133600"/>
            <a:ext cx="6324600" cy="3581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a:p>
            <a:endParaRPr lang="en-US" dirty="0"/>
          </a:p>
        </p:txBody>
      </p:sp>
      <p:sp>
        <p:nvSpPr>
          <p:cNvPr id="4" name="Content Placeholder 3"/>
          <p:cNvSpPr>
            <a:spLocks noGrp="1"/>
          </p:cNvSpPr>
          <p:nvPr>
            <p:ph sz="quarter" idx="15"/>
          </p:nvPr>
        </p:nvSpPr>
        <p:spPr/>
        <p:txBody>
          <a:bodyPr/>
          <a:lstStyle/>
          <a:p>
            <a:r>
              <a:rPr lang="en-US" dirty="0" err="1"/>
              <a:t>AngularJs</a:t>
            </a:r>
            <a:r>
              <a:rPr lang="en-US" dirty="0"/>
              <a:t> Scope Inheritance</a:t>
            </a:r>
          </a:p>
          <a:p>
            <a:pPr lvl="1"/>
            <a:r>
              <a:rPr lang="en-US" dirty="0" err="1"/>
              <a:t>ng</a:t>
            </a:r>
            <a:r>
              <a:rPr lang="en-US" dirty="0"/>
              <a:t>-controller</a:t>
            </a:r>
          </a:p>
          <a:p>
            <a:pPr lvl="1"/>
            <a:r>
              <a:rPr lang="en-US" dirty="0" err="1"/>
              <a:t>ng</a:t>
            </a:r>
            <a:r>
              <a:rPr lang="en-US" dirty="0"/>
              <a:t>-include</a:t>
            </a:r>
          </a:p>
          <a:p>
            <a:pPr lvl="1"/>
            <a:r>
              <a:rPr lang="en-US" dirty="0" err="1"/>
              <a:t>ng</a:t>
            </a:r>
            <a:r>
              <a:rPr lang="en-US" dirty="0"/>
              <a:t>-switch</a:t>
            </a:r>
          </a:p>
          <a:p>
            <a:pPr lvl="1"/>
            <a:r>
              <a:rPr lang="en-US" dirty="0" err="1"/>
              <a:t>ng</a:t>
            </a:r>
            <a:r>
              <a:rPr lang="en-US" dirty="0"/>
              <a:t>-view</a:t>
            </a:r>
          </a:p>
          <a:p>
            <a:pPr lvl="1"/>
            <a:r>
              <a:rPr lang="en-US" dirty="0" err="1"/>
              <a:t>ng</a:t>
            </a:r>
            <a:r>
              <a:rPr lang="en-US" dirty="0"/>
              <a:t>-repeat</a:t>
            </a:r>
          </a:p>
          <a:p>
            <a:r>
              <a:rPr lang="en-US" dirty="0"/>
              <a:t>Scope API for parent-child relationship</a:t>
            </a:r>
          </a:p>
          <a:p>
            <a:pPr lvl="1"/>
            <a:r>
              <a:rPr lang="en-US" dirty="0"/>
              <a:t>$parent</a:t>
            </a:r>
          </a:p>
          <a:p>
            <a:pPr lvl="1"/>
            <a:r>
              <a:rPr lang="en-US" dirty="0"/>
              <a:t>$$</a:t>
            </a:r>
            <a:r>
              <a:rPr lang="en-US" dirty="0" err="1"/>
              <a:t>childHead</a:t>
            </a:r>
            <a:endParaRPr lang="en-US" dirty="0"/>
          </a:p>
          <a:p>
            <a:pPr lvl="1"/>
            <a:r>
              <a:rPr lang="en-US" dirty="0"/>
              <a:t>$$</a:t>
            </a:r>
            <a:r>
              <a:rPr lang="en-US" dirty="0" err="1"/>
              <a:t>childTail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90" y="2971800"/>
            <a:ext cx="5048955" cy="2372056"/>
          </a:xfrm>
          <a:prstGeom prst="rect">
            <a:avLst/>
          </a:prstGeom>
        </p:spPr>
      </p:pic>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r>
              <a:rPr lang="en-US" altLang="zh-CN" dirty="0"/>
              <a:t>Suppose have below fields in parent controller:</a:t>
            </a:r>
          </a:p>
          <a:p>
            <a:endParaRPr lang="en-US" dirty="0"/>
          </a:p>
          <a:p>
            <a:endParaRPr lang="en-US" dirty="0"/>
          </a:p>
          <a:p>
            <a:r>
              <a:rPr lang="en-US" altLang="zh-CN" dirty="0"/>
              <a:t>HTML content in Child controller:</a:t>
            </a:r>
          </a:p>
        </p:txBody>
      </p:sp>
      <p:sp>
        <p:nvSpPr>
          <p:cNvPr id="9" name="Rectangle 21"/>
          <p:cNvSpPr/>
          <p:nvPr/>
        </p:nvSpPr>
        <p:spPr>
          <a:xfrm>
            <a:off x="2209800" y="3429000"/>
            <a:ext cx="2743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Rectangle 21"/>
          <p:cNvSpPr/>
          <p:nvPr/>
        </p:nvSpPr>
        <p:spPr>
          <a:xfrm>
            <a:off x="2438400" y="4602162"/>
            <a:ext cx="22098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rgbClr val="FFFFF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42897"/>
            <a:ext cx="5372850" cy="562053"/>
          </a:xfrm>
          <a:prstGeom prst="rect">
            <a:avLst/>
          </a:prstGeom>
        </p:spPr>
      </p:pic>
      <p:sp>
        <p:nvSpPr>
          <p:cNvPr id="6" name="Text Placeholder 5"/>
          <p:cNvSpPr>
            <a:spLocks noGrp="1"/>
          </p:cNvSpPr>
          <p:nvPr>
            <p:ph type="body" sz="quarter" idx="13"/>
          </p:nvPr>
        </p:nvSpPr>
        <p:spPr>
          <a:xfrm>
            <a:off x="0" y="228600"/>
            <a:ext cx="609600" cy="523220"/>
          </a:xfrm>
        </p:spPr>
        <p:txBody>
          <a:bodyPr>
            <a:normAutofit/>
          </a:bodyPr>
          <a:lstStyle/>
          <a:p>
            <a:r>
              <a:rPr lang="en-US" dirty="0"/>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57200" y="2971800"/>
            <a:ext cx="7086600" cy="2419350"/>
          </a:xfrm>
          <a:prstGeom prst="rect">
            <a:avLst/>
          </a:prstGeom>
          <a:noFill/>
          <a:ln w="9525">
            <a:noFill/>
            <a:miter lim="800000"/>
            <a:headEnd/>
            <a:tailEnd/>
          </a:ln>
        </p:spPr>
      </p:pic>
      <p:sp>
        <p:nvSpPr>
          <p:cNvPr id="12"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myArrayOfPrimitives</a:t>
            </a:r>
          </a:p>
        </p:txBody>
      </p:sp>
      <p:pic>
        <p:nvPicPr>
          <p:cNvPr id="13" name="Picture 3"/>
          <p:cNvPicPr>
            <a:picLocks noChangeAspect="1" noChangeArrowheads="1"/>
          </p:cNvPicPr>
          <p:nvPr/>
        </p:nvPicPr>
        <p:blipFill>
          <a:blip r:embed="rId4" cstate="print"/>
          <a:srcRect/>
          <a:stretch>
            <a:fillRect/>
          </a:stretch>
        </p:blipFill>
        <p:spPr bwMode="auto">
          <a:xfrm>
            <a:off x="914400" y="2286000"/>
            <a:ext cx="4114800" cy="257175"/>
          </a:xfrm>
          <a:prstGeom prst="rect">
            <a:avLst/>
          </a:prstGeom>
          <a:noFill/>
          <a:ln w="9525">
            <a:noFill/>
            <a:miter lim="800000"/>
            <a:headEnd/>
            <a:tailEnd/>
          </a:ln>
        </p:spPr>
      </p:pic>
      <p:sp>
        <p:nvSpPr>
          <p:cNvPr id="5" name="Text Placeholder 4"/>
          <p:cNvSpPr>
            <a:spLocks noGrp="1"/>
          </p:cNvSpPr>
          <p:nvPr>
            <p:ph type="body" sz="quarter" idx="13"/>
          </p:nvPr>
        </p:nvSpPr>
        <p:spPr>
          <a:xfrm>
            <a:off x="0" y="228600"/>
            <a:ext cx="609600" cy="523220"/>
          </a:xfrm>
        </p:spPr>
        <p:txBody>
          <a:bodyPr>
            <a:normAutofit/>
          </a:bodyPr>
          <a:lstStyle/>
          <a:p>
            <a:r>
              <a:rPr lang="en-US" dirty="0"/>
              <a:t>11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What is AngularJS</a:t>
            </a:r>
          </a:p>
        </p:txBody>
      </p:sp>
      <p:pic>
        <p:nvPicPr>
          <p:cNvPr id="5" name="Content Placeholder 4" descr="1.png"/>
          <p:cNvPicPr>
            <a:picLocks noGrp="1" noChangeAspect="1"/>
          </p:cNvPicPr>
          <p:nvPr>
            <p:ph sz="quarter" idx="15"/>
          </p:nvPr>
        </p:nvPicPr>
        <p:blipFill>
          <a:blip r:embed="rId2" cstate="print"/>
          <a:stretch>
            <a:fillRect/>
          </a:stretch>
        </p:blipFill>
        <p:spPr>
          <a:xfrm>
            <a:off x="228600" y="1567695"/>
            <a:ext cx="8686800" cy="4541760"/>
          </a:xfrm>
          <a:prstGeom prst="rect">
            <a:avLst/>
          </a:prstGeom>
        </p:spPr>
      </p:pic>
      <p:sp>
        <p:nvSpPr>
          <p:cNvPr id="4" name="Text Placeholder 3"/>
          <p:cNvSpPr>
            <a:spLocks noGrp="1"/>
          </p:cNvSpPr>
          <p:nvPr>
            <p:ph type="body" sz="quarter" idx="13"/>
          </p:nvPr>
        </p:nvSpPr>
        <p:spPr/>
        <p:txBody>
          <a:bodyPr/>
          <a:lstStyle/>
          <a:p>
            <a:r>
              <a:rPr lang="en-US" dirty="0"/>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sp>
        <p:nvSpPr>
          <p:cNvPr id="8"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myArrayOfObjects</a:t>
            </a:r>
          </a:p>
        </p:txBody>
      </p:sp>
      <p:pic>
        <p:nvPicPr>
          <p:cNvPr id="9" name="Picture 3"/>
          <p:cNvPicPr>
            <a:picLocks noChangeAspect="1" noChangeArrowheads="1"/>
          </p:cNvPicPr>
          <p:nvPr/>
        </p:nvPicPr>
        <p:blipFill>
          <a:blip r:embed="rId3" cstate="print"/>
          <a:srcRect/>
          <a:stretch>
            <a:fillRect/>
          </a:stretch>
        </p:blipFill>
        <p:spPr bwMode="auto">
          <a:xfrm>
            <a:off x="685800" y="2362200"/>
            <a:ext cx="5172075" cy="2286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9600" y="3124200"/>
            <a:ext cx="7391400" cy="2286000"/>
          </a:xfrm>
          <a:prstGeom prst="rect">
            <a:avLst/>
          </a:prstGeom>
          <a:noFill/>
          <a:ln w="9525">
            <a:noFill/>
            <a:miter lim="800000"/>
            <a:headEnd/>
            <a:tailEnd/>
          </a:ln>
        </p:spPr>
      </p:pic>
      <p:sp>
        <p:nvSpPr>
          <p:cNvPr id="2" name="Text Placeholder 1"/>
          <p:cNvSpPr>
            <a:spLocks noGrp="1"/>
          </p:cNvSpPr>
          <p:nvPr>
            <p:ph type="body" sz="quarter" idx="13"/>
          </p:nvPr>
        </p:nvSpPr>
        <p:spPr>
          <a:xfrm>
            <a:off x="0" y="228600"/>
            <a:ext cx="609600" cy="523220"/>
          </a:xfrm>
        </p:spPr>
        <p:txBody>
          <a:bodyPr>
            <a:normAutofit/>
          </a:bodyPr>
          <a:lstStyle/>
          <a:p>
            <a:r>
              <a:rPr lang="en-US" dirty="0"/>
              <a:t>12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for directive</a:t>
            </a:r>
          </a:p>
        </p:txBody>
      </p:sp>
      <p:sp>
        <p:nvSpPr>
          <p:cNvPr id="4" name="Content Placeholder 3"/>
          <p:cNvSpPr>
            <a:spLocks noGrp="1"/>
          </p:cNvSpPr>
          <p:nvPr>
            <p:ph sz="quarter" idx="15"/>
          </p:nvPr>
        </p:nvSpPr>
        <p:spPr/>
        <p:txBody>
          <a:bodyPr/>
          <a:lstStyle/>
          <a:p>
            <a:pPr marL="0" indent="0">
              <a:buNone/>
            </a:pPr>
            <a:endParaRPr kumimoji="1" lang="en-US" altLang="zh-CN" dirty="0">
              <a:latin typeface="Arial" charset="0"/>
              <a:cs typeface="Arial" charset="0"/>
            </a:endParaRPr>
          </a:p>
          <a:p>
            <a:pPr marL="0" indent="0">
              <a:buNone/>
            </a:pPr>
            <a:endParaRPr kumimoji="1" lang="en-US" altLang="zh-CN" dirty="0">
              <a:latin typeface="Arial" charset="0"/>
              <a:cs typeface="Arial" charset="0"/>
            </a:endParaRPr>
          </a:p>
          <a:p>
            <a:r>
              <a:rPr lang="en-US" b="1" u="sng" dirty="0"/>
              <a:t>Scope :</a:t>
            </a:r>
            <a:r>
              <a:rPr lang="en-US" b="1" dirty="0"/>
              <a:t> False</a:t>
            </a:r>
            <a:r>
              <a:rPr lang="en-US" dirty="0"/>
              <a:t> ( Directive uses its parent scope )</a:t>
            </a:r>
          </a:p>
          <a:p>
            <a:endParaRPr lang="en-US" dirty="0"/>
          </a:p>
          <a:p>
            <a:r>
              <a:rPr lang="en-US" b="1" u="sng" dirty="0"/>
              <a:t>Scope :</a:t>
            </a:r>
            <a:r>
              <a:rPr lang="en-US" b="1" dirty="0"/>
              <a:t> True</a:t>
            </a:r>
            <a:r>
              <a:rPr lang="en-US" dirty="0"/>
              <a:t> ( Directive gets a new scope )</a:t>
            </a:r>
          </a:p>
          <a:p>
            <a:endParaRPr lang="en-US" dirty="0"/>
          </a:p>
          <a:p>
            <a:r>
              <a:rPr lang="en-US" b="1" u="sng" dirty="0"/>
              <a:t>Scope :</a:t>
            </a:r>
            <a:r>
              <a:rPr lang="en-US" b="1" dirty="0"/>
              <a:t> { }</a:t>
            </a:r>
            <a:r>
              <a:rPr lang="en-US" dirty="0"/>
              <a:t> ( Directive gets a new isolated scope )</a:t>
            </a:r>
          </a:p>
          <a:p>
            <a:pPr lvl="1"/>
            <a:r>
              <a:rPr kumimoji="1" lang="en-US" altLang="zh-CN" dirty="0">
                <a:latin typeface="Arial" charset="0"/>
                <a:cs typeface="Arial" charset="0"/>
              </a:rPr>
              <a:t>"@"   (  Text binding / one-way binding )</a:t>
            </a:r>
          </a:p>
          <a:p>
            <a:pPr lvl="1"/>
            <a:r>
              <a:rPr kumimoji="1" lang="en-US" altLang="zh-CN" dirty="0">
                <a:latin typeface="Arial" charset="0"/>
                <a:cs typeface="Arial" charset="0"/>
              </a:rPr>
              <a:t>"="   ( Direct model binding / two-way binding )</a:t>
            </a:r>
          </a:p>
          <a:p>
            <a:pPr lvl="1"/>
            <a:r>
              <a:rPr kumimoji="1" lang="en-US" altLang="zh-CN" dirty="0">
                <a:latin typeface="Arial" charset="0"/>
                <a:cs typeface="Arial" charset="0"/>
              </a:rPr>
              <a:t>"&amp;"   ( </a:t>
            </a:r>
            <a:r>
              <a:rPr kumimoji="1" lang="en-US" altLang="zh-CN" dirty="0" err="1">
                <a:latin typeface="Arial" charset="0"/>
                <a:cs typeface="Arial" charset="0"/>
              </a:rPr>
              <a:t>Behaviour</a:t>
            </a:r>
            <a:r>
              <a:rPr kumimoji="1" lang="en-US" altLang="zh-CN" dirty="0">
                <a:latin typeface="Arial" charset="0"/>
                <a:cs typeface="Arial" charset="0"/>
              </a:rPr>
              <a:t> binding / Method binding  )</a:t>
            </a: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sp>
        <p:nvSpPr>
          <p:cNvPr id="10" name="TextBox 7"/>
          <p:cNvSpPr txBox="1">
            <a:spLocks noChangeArrowheads="1"/>
          </p:cNvSpPr>
          <p:nvPr/>
        </p:nvSpPr>
        <p:spPr bwMode="auto">
          <a:xfrm>
            <a:off x="228600" y="1295400"/>
            <a:ext cx="6137313" cy="369332"/>
          </a:xfrm>
          <a:prstGeom prst="rect">
            <a:avLst/>
          </a:prstGeom>
          <a:noFill/>
          <a:ln w="9525">
            <a:noFill/>
            <a:miter lim="800000"/>
            <a:headEnd/>
            <a:tailEnd/>
          </a:ln>
        </p:spPr>
        <p:txBody>
          <a:bodyPr wrap="square">
            <a:spAutoFit/>
          </a:bodyPr>
          <a:lstStyle/>
          <a:p>
            <a:pPr fontAlgn="base"/>
            <a:r>
              <a:rPr lang="en-US" b="1" dirty="0"/>
              <a:t>Different types of directive scopes</a:t>
            </a:r>
          </a:p>
        </p:txBody>
      </p:sp>
      <p:sp>
        <p:nvSpPr>
          <p:cNvPr id="8" name="Text Placeholder 7"/>
          <p:cNvSpPr>
            <a:spLocks noGrp="1"/>
          </p:cNvSpPr>
          <p:nvPr>
            <p:ph type="body" sz="quarter" idx="13"/>
          </p:nvPr>
        </p:nvSpPr>
        <p:spPr>
          <a:xfrm>
            <a:off x="0" y="228600"/>
            <a:ext cx="609600" cy="523220"/>
          </a:xfrm>
        </p:spPr>
        <p:txBody>
          <a:bodyPr>
            <a:normAutofit/>
          </a:bodyPr>
          <a:lstStyle/>
          <a:p>
            <a:r>
              <a:rPr lang="en-US" dirty="0"/>
              <a:t>13</a:t>
            </a:r>
          </a:p>
        </p:txBody>
      </p:sp>
    </p:spTree>
    <p:extLst>
      <p:ext uri="{BB962C8B-B14F-4D97-AF65-F5344CB8AC3E}">
        <p14:creationId xmlns:p14="http://schemas.microsoft.com/office/powerpoint/2010/main" val="1209988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Isolated  scope for directive</a:t>
            </a:r>
          </a:p>
        </p:txBody>
      </p:sp>
      <p:sp>
        <p:nvSpPr>
          <p:cNvPr id="8" name="Text Placeholder 7"/>
          <p:cNvSpPr>
            <a:spLocks noGrp="1"/>
          </p:cNvSpPr>
          <p:nvPr>
            <p:ph type="body" sz="quarter" idx="13"/>
          </p:nvPr>
        </p:nvSpPr>
        <p:spPr>
          <a:xfrm>
            <a:off x="0" y="228600"/>
            <a:ext cx="609600" cy="523220"/>
          </a:xfrm>
        </p:spPr>
        <p:txBody>
          <a:bodyPr>
            <a:normAutofit/>
          </a:bodyPr>
          <a:lstStyle/>
          <a:p>
            <a:r>
              <a:rPr lang="en-US" dirty="0"/>
              <a:t>14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513060"/>
            <a:ext cx="9144000" cy="2578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5" y="2133600"/>
            <a:ext cx="9144000" cy="3938008"/>
          </a:xfrm>
          <a:prstGeom prst="rect">
            <a:avLst/>
          </a:prstGeom>
        </p:spPr>
      </p:pic>
    </p:spTree>
    <p:extLst>
      <p:ext uri="{BB962C8B-B14F-4D97-AF65-F5344CB8AC3E}">
        <p14:creationId xmlns:p14="http://schemas.microsoft.com/office/powerpoint/2010/main" val="2586369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in ES5</a:t>
            </a:r>
          </a:p>
        </p:txBody>
      </p:sp>
      <p:sp>
        <p:nvSpPr>
          <p:cNvPr id="4" name="Content Placeholder 3"/>
          <p:cNvSpPr>
            <a:spLocks noGrp="1"/>
          </p:cNvSpPr>
          <p:nvPr>
            <p:ph sz="quarter" idx="15"/>
          </p:nvPr>
        </p:nvSpPr>
        <p:spPr/>
        <p:txBody>
          <a:bodyPr/>
          <a:lstStyle/>
          <a:p>
            <a:endParaRPr lang="en-US"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938" y="1371600"/>
            <a:ext cx="5544324" cy="4696480"/>
          </a:xfrm>
          <a:prstGeom prst="rect">
            <a:avLst/>
          </a:prstGeom>
        </p:spPr>
      </p:pic>
      <p:sp>
        <p:nvSpPr>
          <p:cNvPr id="6" name="Text Placeholder 5"/>
          <p:cNvSpPr>
            <a:spLocks noGrp="1"/>
          </p:cNvSpPr>
          <p:nvPr>
            <p:ph type="body" sz="quarter" idx="13"/>
          </p:nvPr>
        </p:nvSpPr>
        <p:spPr>
          <a:xfrm>
            <a:off x="0" y="228600"/>
            <a:ext cx="609600" cy="523220"/>
          </a:xfrm>
        </p:spPr>
        <p:txBody>
          <a:bodyPr>
            <a:normAutofit/>
          </a:bodyPr>
          <a:lstStyle/>
          <a:p>
            <a:r>
              <a:rPr lang="en-US" dirty="0"/>
              <a:t>15</a:t>
            </a:r>
          </a:p>
        </p:txBody>
      </p:sp>
    </p:spTree>
    <p:extLst>
      <p:ext uri="{BB962C8B-B14F-4D97-AF65-F5344CB8AC3E}">
        <p14:creationId xmlns:p14="http://schemas.microsoft.com/office/powerpoint/2010/main" val="3390630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err="1"/>
              <a:t>Summay</a:t>
            </a:r>
            <a:endParaRPr lang="en-US" dirty="0"/>
          </a:p>
        </p:txBody>
      </p:sp>
      <p:sp>
        <p:nvSpPr>
          <p:cNvPr id="4" name="Content Placeholder 3"/>
          <p:cNvSpPr>
            <a:spLocks noGrp="1"/>
          </p:cNvSpPr>
          <p:nvPr>
            <p:ph sz="quarter" idx="15"/>
          </p:nvPr>
        </p:nvSpPr>
        <p:spPr/>
        <p:txBody>
          <a:bodyPr/>
          <a:lstStyle/>
          <a:p>
            <a:r>
              <a:rPr lang="en-US" dirty="0"/>
              <a:t>Normal prototypal scope inheritance</a:t>
            </a:r>
          </a:p>
          <a:p>
            <a:pPr lvl="1"/>
            <a:r>
              <a:rPr lang="en-US" dirty="0" err="1"/>
              <a:t>ng</a:t>
            </a:r>
            <a:r>
              <a:rPr lang="en-US" dirty="0"/>
              <a:t>-include, </a:t>
            </a:r>
            <a:r>
              <a:rPr lang="en-US" dirty="0" err="1"/>
              <a:t>ng</a:t>
            </a:r>
            <a:r>
              <a:rPr lang="en-US" dirty="0"/>
              <a:t>-</a:t>
            </a:r>
            <a:r>
              <a:rPr lang="en-US" dirty="0" err="1"/>
              <a:t>switch,ng</a:t>
            </a:r>
            <a:r>
              <a:rPr lang="en-US" dirty="0"/>
              <a:t>-controller, directive with “</a:t>
            </a:r>
            <a:r>
              <a:rPr lang="en-US" dirty="0" err="1"/>
              <a:t>scope:true</a:t>
            </a:r>
            <a:r>
              <a:rPr lang="en-US" dirty="0"/>
              <a:t>”</a:t>
            </a:r>
          </a:p>
          <a:p>
            <a:endParaRPr lang="en-US" dirty="0"/>
          </a:p>
          <a:p>
            <a:r>
              <a:rPr lang="en-US" dirty="0"/>
              <a:t>Normal prototypal scope inheritance with a copy/assignment</a:t>
            </a:r>
          </a:p>
          <a:p>
            <a:pPr lvl="1"/>
            <a:r>
              <a:rPr lang="en-US" dirty="0" err="1"/>
              <a:t>ng</a:t>
            </a:r>
            <a:r>
              <a:rPr lang="en-US" dirty="0"/>
              <a:t>-repeat</a:t>
            </a:r>
          </a:p>
          <a:p>
            <a:endParaRPr lang="en-US" dirty="0"/>
          </a:p>
          <a:p>
            <a:r>
              <a:rPr lang="en-US" dirty="0"/>
              <a:t>Isolate Scope </a:t>
            </a:r>
          </a:p>
          <a:p>
            <a:endParaRPr lang="en-US" dirty="0"/>
          </a:p>
          <a:p>
            <a:r>
              <a:rPr lang="en-US" dirty="0" err="1"/>
              <a:t>Transcluded</a:t>
            </a:r>
            <a:r>
              <a:rPr lang="en-US" dirty="0"/>
              <a:t> scope</a:t>
            </a:r>
          </a:p>
          <a:p>
            <a:endParaRPr lang="en-US" dirty="0"/>
          </a:p>
        </p:txBody>
      </p:sp>
      <p:sp>
        <p:nvSpPr>
          <p:cNvPr id="5" name="Text Placeholder 4"/>
          <p:cNvSpPr>
            <a:spLocks noGrp="1"/>
          </p:cNvSpPr>
          <p:nvPr>
            <p:ph type="body" sz="quarter" idx="13"/>
          </p:nvPr>
        </p:nvSpPr>
        <p:spPr>
          <a:xfrm>
            <a:off x="0" y="228600"/>
            <a:ext cx="609600" cy="523220"/>
          </a:xfrm>
        </p:spPr>
        <p:txBody>
          <a:bodyPr>
            <a:normAutofit/>
          </a:bodyPr>
          <a:lstStyle/>
          <a:p>
            <a:r>
              <a:rPr lang="en-US" dirty="0"/>
              <a:t>16</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Services &amp; DI</a:t>
            </a:r>
          </a:p>
        </p:txBody>
      </p:sp>
      <p:sp>
        <p:nvSpPr>
          <p:cNvPr id="3" name="Text Placeholder 2"/>
          <p:cNvSpPr>
            <a:spLocks noGrp="1"/>
          </p:cNvSpPr>
          <p:nvPr>
            <p:ph type="body" sz="quarter" idx="11"/>
          </p:nvPr>
        </p:nvSpPr>
        <p:spPr/>
        <p:txBody>
          <a:bodyPr/>
          <a:lstStyle/>
          <a:p>
            <a:r>
              <a:rPr lang="en-US" dirty="0"/>
              <a:t>6</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altLang="zh-CN" dirty="0"/>
              <a:t>Angular services are substitutable objects that are wired together using dependency injection (DI). You can use services to organize and share code across your app.</a:t>
            </a:r>
          </a:p>
          <a:p>
            <a:endParaRPr lang="en-US" dirty="0"/>
          </a:p>
        </p:txBody>
      </p:sp>
      <p:pic>
        <p:nvPicPr>
          <p:cNvPr id="5" name="图片 2"/>
          <p:cNvPicPr>
            <a:picLocks noChangeAspect="1"/>
          </p:cNvPicPr>
          <p:nvPr/>
        </p:nvPicPr>
        <p:blipFill>
          <a:blip r:embed="rId2" cstate="print"/>
          <a:srcRect/>
          <a:stretch>
            <a:fillRect/>
          </a:stretch>
        </p:blipFill>
        <p:spPr>
          <a:xfrm>
            <a:off x="2209800" y="2311400"/>
            <a:ext cx="4491990" cy="4089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pPr algn="just"/>
            <a:r>
              <a:rPr lang="en-US" altLang="zh-CN" dirty="0"/>
              <a:t>Lazily instantiated – Angular only instantiates a service when an application component depends on it.</a:t>
            </a:r>
          </a:p>
          <a:p>
            <a:pPr algn="just"/>
            <a:r>
              <a:rPr lang="en-US" altLang="zh-CN" dirty="0"/>
              <a:t>Singletons – Each component dependent on a service gets a reference to the single instance generated by the service factory.</a:t>
            </a:r>
            <a:endParaRPr lang="en-US" altLang="zh-CN" dirty="0">
              <a:ea typeface="+mj-lt"/>
            </a:endParaRP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p:txBody>
      </p:sp>
      <p:sp>
        <p:nvSpPr>
          <p:cNvPr id="4" name="Content Placeholder 3"/>
          <p:cNvSpPr>
            <a:spLocks noGrp="1"/>
          </p:cNvSpPr>
          <p:nvPr>
            <p:ph sz="quarter" idx="15"/>
          </p:nvPr>
        </p:nvSpPr>
        <p:spPr/>
        <p:txBody>
          <a:bodyPr/>
          <a:lstStyle/>
          <a:p>
            <a:pPr algn="just"/>
            <a:r>
              <a:rPr lang="en-US" altLang="zh-CN" dirty="0"/>
              <a:t>Directives are markers on a DOM element that tell AngularJS's HTML compiler($compile) to attach a specified behavior to that DOM element or even to transform the DOM element and its children.</a:t>
            </a:r>
          </a:p>
          <a:p>
            <a:pPr algn="just"/>
            <a:r>
              <a:rPr lang="en-US" altLang="zh-CN" dirty="0"/>
              <a:t>Controllers set up the initial state of the $scope object and add behavior to the $scope object.</a:t>
            </a:r>
          </a:p>
          <a:p>
            <a:pPr algn="just"/>
            <a:r>
              <a:rPr lang="en-US" altLang="zh-CN" dirty="0"/>
              <a:t>Is that enough?</a:t>
            </a:r>
          </a:p>
          <a:p>
            <a:endParaRPr lang="en-US" dirty="0"/>
          </a:p>
        </p:txBody>
      </p:sp>
      <p:pic>
        <p:nvPicPr>
          <p:cNvPr id="5" name="图片 5"/>
          <p:cNvPicPr>
            <a:picLocks noChangeAspect="1"/>
          </p:cNvPicPr>
          <p:nvPr/>
        </p:nvPicPr>
        <p:blipFill>
          <a:blip r:embed="rId2" cstate="print"/>
          <a:srcRect/>
          <a:stretch>
            <a:fillRect/>
          </a:stretch>
        </p:blipFill>
        <p:spPr>
          <a:xfrm>
            <a:off x="2895599" y="3505200"/>
            <a:ext cx="5667585"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t>Example</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8600" y="4419600"/>
            <a:ext cx="4191000" cy="1971675"/>
          </a:xfrm>
          <a:prstGeom prst="rect">
            <a:avLst/>
          </a:prstGeom>
          <a:noFill/>
          <a:ln w="9525">
            <a:noFill/>
            <a:miter lim="800000"/>
            <a:headEnd/>
            <a:tailEnd/>
          </a:ln>
          <a:effectLst/>
        </p:spPr>
      </p:pic>
      <p:pic>
        <p:nvPicPr>
          <p:cNvPr id="6" name="Content Placeholder 5"/>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1453" y="1143000"/>
            <a:ext cx="7582958" cy="30484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Advantages of AngularJS</a:t>
            </a:r>
          </a:p>
        </p:txBody>
      </p:sp>
      <p:sp>
        <p:nvSpPr>
          <p:cNvPr id="4" name="Content Placeholder 3"/>
          <p:cNvSpPr>
            <a:spLocks noGrp="1"/>
          </p:cNvSpPr>
          <p:nvPr>
            <p:ph sz="quarter" idx="15"/>
          </p:nvPr>
        </p:nvSpPr>
        <p:spPr>
          <a:xfrm>
            <a:off x="228600" y="1295400"/>
            <a:ext cx="8686800" cy="5239407"/>
          </a:xfrm>
        </p:spPr>
        <p:txBody>
          <a:bodyPr/>
          <a:lstStyle/>
          <a:p>
            <a:endParaRPr lang="en-US" altLang="zh-CN" sz="2800" dirty="0"/>
          </a:p>
          <a:p>
            <a:pPr>
              <a:buClr>
                <a:srgbClr val="7030A0"/>
              </a:buClr>
            </a:pPr>
            <a:r>
              <a:rPr lang="en-US" altLang="zh-CN" sz="2800" dirty="0">
                <a:solidFill>
                  <a:srgbClr val="7030A0"/>
                </a:solidFill>
              </a:rPr>
              <a:t>Open source JavaScript MVC/MVVM framework.</a:t>
            </a:r>
          </a:p>
          <a:p>
            <a:pPr>
              <a:buClr>
                <a:srgbClr val="7030A0"/>
              </a:buClr>
            </a:pPr>
            <a:r>
              <a:rPr lang="en-US" altLang="zh-CN" sz="2800" dirty="0">
                <a:solidFill>
                  <a:srgbClr val="7030A0"/>
                </a:solidFill>
              </a:rPr>
              <a:t>Easy to extend and customize.</a:t>
            </a:r>
          </a:p>
          <a:p>
            <a:pPr>
              <a:buClr>
                <a:srgbClr val="7030A0"/>
              </a:buClr>
            </a:pPr>
            <a:r>
              <a:rPr lang="en-US" altLang="zh-CN" sz="2800" dirty="0">
                <a:solidFill>
                  <a:srgbClr val="7030A0"/>
                </a:solidFill>
              </a:rPr>
              <a:t>Supports Single Page Application.</a:t>
            </a:r>
          </a:p>
          <a:p>
            <a:pPr>
              <a:buClr>
                <a:srgbClr val="7030A0"/>
              </a:buClr>
            </a:pPr>
            <a:r>
              <a:rPr lang="en-US" altLang="zh-CN" sz="2800" dirty="0">
                <a:solidFill>
                  <a:srgbClr val="7030A0"/>
                </a:solidFill>
              </a:rPr>
              <a:t>Easy to Unit test.</a:t>
            </a:r>
            <a:endParaRPr lang="zh-CN" altLang="en-US" sz="2800" dirty="0">
              <a:solidFill>
                <a:srgbClr val="7030A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a:p>
            <a:endParaRPr lang="en-US" dirty="0"/>
          </a:p>
        </p:txBody>
      </p:sp>
      <p:sp>
        <p:nvSpPr>
          <p:cNvPr id="4" name="Content Placeholder 3"/>
          <p:cNvSpPr>
            <a:spLocks noGrp="1"/>
          </p:cNvSpPr>
          <p:nvPr>
            <p:ph sz="quarter" idx="15"/>
          </p:nvPr>
        </p:nvSpPr>
        <p:spPr/>
        <p:txBody>
          <a:bodyPr/>
          <a:lstStyle/>
          <a:p>
            <a:r>
              <a:rPr lang="en-US" altLang="zh-CN" dirty="0"/>
              <a:t>How relate Directive to Controller?</a:t>
            </a:r>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685800" y="1612153"/>
            <a:ext cx="6705600" cy="42552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Service work with injector</a:t>
            </a:r>
          </a:p>
        </p:txBody>
      </p:sp>
      <p:sp>
        <p:nvSpPr>
          <p:cNvPr id="4" name="Content Placeholder 3"/>
          <p:cNvSpPr>
            <a:spLocks noGrp="1"/>
          </p:cNvSpPr>
          <p:nvPr>
            <p:ph sz="quarter" idx="15"/>
          </p:nvPr>
        </p:nvSpPr>
        <p:spPr/>
        <p:txBody>
          <a:bodyPr/>
          <a:lstStyle/>
          <a:p>
            <a:endParaRPr lang="en-US"/>
          </a:p>
        </p:txBody>
      </p:sp>
      <p:pic>
        <p:nvPicPr>
          <p:cNvPr id="5" name="图片 7"/>
          <p:cNvPicPr>
            <a:picLocks noChangeAspect="1"/>
          </p:cNvPicPr>
          <p:nvPr/>
        </p:nvPicPr>
        <p:blipFill>
          <a:blip r:embed="rId3" cstate="print"/>
          <a:srcRect/>
          <a:stretch>
            <a:fillRect/>
          </a:stretch>
        </p:blipFill>
        <p:spPr>
          <a:xfrm>
            <a:off x="381000" y="1371600"/>
            <a:ext cx="7651550" cy="441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sym typeface="+mn-ea"/>
              </a:rPr>
              <a:t>Internal Services</a:t>
            </a:r>
            <a:endParaRPr lang="en-US" dirty="0"/>
          </a:p>
        </p:txBody>
      </p:sp>
      <p:sp>
        <p:nvSpPr>
          <p:cNvPr id="4" name="Content Placeholder 3"/>
          <p:cNvSpPr>
            <a:spLocks noGrp="1"/>
          </p:cNvSpPr>
          <p:nvPr>
            <p:ph sz="quarter" idx="15"/>
          </p:nvPr>
        </p:nvSpPr>
        <p:spPr/>
        <p:txBody>
          <a:bodyPr/>
          <a:lstStyle/>
          <a:p>
            <a:r>
              <a:rPr lang="en-US" altLang="zh-CN" dirty="0"/>
              <a:t>$animate</a:t>
            </a:r>
          </a:p>
          <a:p>
            <a:r>
              <a:rPr lang="en-US" altLang="zh-CN" dirty="0"/>
              <a:t>$cookies</a:t>
            </a:r>
          </a:p>
          <a:p>
            <a:r>
              <a:rPr lang="en-US" altLang="zh-CN" dirty="0"/>
              <a:t>$document</a:t>
            </a:r>
          </a:p>
          <a:p>
            <a:r>
              <a:rPr lang="en-US" altLang="zh-CN" dirty="0"/>
              <a:t>$http</a:t>
            </a:r>
          </a:p>
          <a:p>
            <a:r>
              <a:rPr lang="en-US" altLang="zh-CN" dirty="0"/>
              <a:t>$location</a:t>
            </a:r>
          </a:p>
          <a:p>
            <a:r>
              <a:rPr lang="en-US" altLang="zh-CN" dirty="0"/>
              <a:t>$</a:t>
            </a:r>
            <a:r>
              <a:rPr lang="en-US" altLang="zh-CN" dirty="0" err="1"/>
              <a:t>rootScope</a:t>
            </a:r>
            <a:endParaRPr lang="en-US" altLang="zh-CN" dirty="0"/>
          </a:p>
          <a:p>
            <a:r>
              <a:rPr lang="en-US" altLang="zh-CN" dirty="0"/>
              <a:t>$route</a:t>
            </a:r>
          </a:p>
          <a:p>
            <a:r>
              <a:rPr lang="en-US" altLang="zh-CN" dirty="0"/>
              <a:t>......</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sym typeface="+mn-ea"/>
              </a:rPr>
              <a:t>Custom Services</a:t>
            </a:r>
            <a:endParaRPr lang="en-US" dirty="0"/>
          </a:p>
        </p:txBody>
      </p:sp>
      <p:sp>
        <p:nvSpPr>
          <p:cNvPr id="4" name="Content Placeholder 3"/>
          <p:cNvSpPr>
            <a:spLocks noGrp="1"/>
          </p:cNvSpPr>
          <p:nvPr>
            <p:ph sz="quarter" idx="15"/>
          </p:nvPr>
        </p:nvSpPr>
        <p:spPr/>
        <p:txBody>
          <a:bodyPr/>
          <a:lstStyle/>
          <a:p>
            <a:r>
              <a:rPr lang="en-US" altLang="zh-CN" dirty="0"/>
              <a:t>Constant</a:t>
            </a:r>
          </a:p>
          <a:p>
            <a:r>
              <a:rPr lang="en-US" altLang="zh-CN" dirty="0"/>
              <a:t>Value</a:t>
            </a:r>
          </a:p>
          <a:p>
            <a:r>
              <a:rPr lang="en-US" altLang="zh-CN" dirty="0">
                <a:sym typeface="+mn-ea"/>
              </a:rPr>
              <a:t>Service</a:t>
            </a:r>
            <a:endParaRPr lang="en-US" altLang="zh-CN" dirty="0"/>
          </a:p>
          <a:p>
            <a:r>
              <a:rPr lang="en-US" altLang="zh-CN" dirty="0">
                <a:sym typeface="+mn-ea"/>
              </a:rPr>
              <a:t>Factory</a:t>
            </a:r>
            <a:endParaRPr lang="en-US" altLang="zh-CN" dirty="0"/>
          </a:p>
          <a:p>
            <a:r>
              <a:rPr lang="en-US" altLang="zh-CN" dirty="0"/>
              <a:t>Provider</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Constant</a:t>
            </a:r>
          </a:p>
        </p:txBody>
      </p:sp>
      <p:sp>
        <p:nvSpPr>
          <p:cNvPr id="4" name="Content Placeholder 3"/>
          <p:cNvSpPr>
            <a:spLocks noGrp="1"/>
          </p:cNvSpPr>
          <p:nvPr>
            <p:ph sz="quarter" idx="15"/>
          </p:nvPr>
        </p:nvSpPr>
        <p:spPr/>
        <p:txBody>
          <a:bodyPr/>
          <a:lstStyle/>
          <a:p>
            <a:r>
              <a:rPr lang="zh-CN" altLang="en-US" dirty="0"/>
              <a:t>A constant can be injected everywhere. A constant can not be intercepted by a decorator, that means that the value of a constant should never be changed (though it is still possible to change it programmatically in Angular 1.x).</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9" y="2895600"/>
            <a:ext cx="7792537" cy="337232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Value</a:t>
            </a:r>
          </a:p>
        </p:txBody>
      </p:sp>
      <p:sp>
        <p:nvSpPr>
          <p:cNvPr id="4" name="Content Placeholder 3"/>
          <p:cNvSpPr>
            <a:spLocks noGrp="1"/>
          </p:cNvSpPr>
          <p:nvPr>
            <p:ph sz="quarter" idx="15"/>
          </p:nvPr>
        </p:nvSpPr>
        <p:spPr/>
        <p:txBody>
          <a:bodyPr/>
          <a:lstStyle/>
          <a:p>
            <a:r>
              <a:rPr lang="zh-CN" altLang="en-US" dirty="0"/>
              <a:t>A value is nothing more than a simple injectable value. The value can be a string, number but also a function. Value differs from constant in that value can not be injected into configurations, but it can be intercepted by decorators.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95600"/>
            <a:ext cx="7544853" cy="3353268"/>
          </a:xfrm>
          <a:prstGeom prst="rect">
            <a:avLst/>
          </a:prstGeom>
        </p:spPr>
      </p:pic>
      <p:sp>
        <p:nvSpPr>
          <p:cNvPr id="6" name="Text Placeholder 5"/>
          <p:cNvSpPr>
            <a:spLocks noGrp="1"/>
          </p:cNvSpPr>
          <p:nvPr>
            <p:ph type="body" sz="quarter" idx="13"/>
          </p:nvPr>
        </p:nvSpPr>
        <p:spPr>
          <a:xfrm>
            <a:off x="0" y="228600"/>
            <a:ext cx="609600" cy="523220"/>
          </a:xfrm>
        </p:spPr>
        <p:txBody>
          <a:bodyPr>
            <a:normAutofit/>
          </a:bodyPr>
          <a:lstStyle/>
          <a:p>
            <a:r>
              <a:rPr lang="en-US" dirty="0"/>
              <a:t>10</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5" name="Content Placeholder 4"/>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295400" y="2057400"/>
            <a:ext cx="6144482" cy="3086531"/>
          </a:xfrm>
        </p:spPr>
      </p:pic>
      <p:sp>
        <p:nvSpPr>
          <p:cNvPr id="4" name="Text Placeholder 3"/>
          <p:cNvSpPr>
            <a:spLocks noGrp="1"/>
          </p:cNvSpPr>
          <p:nvPr>
            <p:ph type="body" sz="quarter" idx="13"/>
          </p:nvPr>
        </p:nvSpPr>
        <p:spPr>
          <a:xfrm>
            <a:off x="0" y="228600"/>
            <a:ext cx="609600" cy="523220"/>
          </a:xfrm>
        </p:spPr>
        <p:txBody>
          <a:bodyPr>
            <a:normAutofit/>
          </a:bodyPr>
          <a:lstStyle/>
          <a:p>
            <a:r>
              <a:rPr lang="en-US" dirty="0"/>
              <a:t>11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 y="1528497"/>
            <a:ext cx="7868748" cy="3801005"/>
          </a:xfrm>
          <a:prstGeom prst="rect">
            <a:avLst/>
          </a:prstGeom>
        </p:spPr>
      </p:pic>
      <p:sp>
        <p:nvSpPr>
          <p:cNvPr id="4" name="Text Placeholder 3"/>
          <p:cNvSpPr>
            <a:spLocks noGrp="1"/>
          </p:cNvSpPr>
          <p:nvPr>
            <p:ph type="body" sz="quarter" idx="13"/>
          </p:nvPr>
        </p:nvSpPr>
        <p:spPr>
          <a:xfrm>
            <a:off x="0" y="228600"/>
            <a:ext cx="609600" cy="523220"/>
          </a:xfrm>
        </p:spPr>
        <p:txBody>
          <a:bodyPr>
            <a:normAutofit/>
          </a:bodyPr>
          <a:lstStyle/>
          <a:p>
            <a:r>
              <a:rPr lang="en-US" dirty="0"/>
              <a:t>12</a:t>
            </a:r>
          </a:p>
        </p:txBody>
      </p:sp>
    </p:spTree>
    <p:extLst>
      <p:ext uri="{BB962C8B-B14F-4D97-AF65-F5344CB8AC3E}">
        <p14:creationId xmlns:p14="http://schemas.microsoft.com/office/powerpoint/2010/main" val="2036910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t>Service</a:t>
            </a:r>
            <a:endParaRPr lang="en-US" dirty="0"/>
          </a:p>
        </p:txBody>
      </p:sp>
      <p:sp>
        <p:nvSpPr>
          <p:cNvPr id="4" name="Content Placeholder 3"/>
          <p:cNvSpPr>
            <a:spLocks noGrp="1"/>
          </p:cNvSpPr>
          <p:nvPr>
            <p:ph sz="quarter" idx="15"/>
          </p:nvPr>
        </p:nvSpPr>
        <p:spPr/>
        <p:txBody>
          <a:bodyPr/>
          <a:lstStyle/>
          <a:p>
            <a:r>
              <a:rPr lang="en-US" altLang="zh-CN" dirty="0"/>
              <a:t>Use Service when you need just a simple object such as a Hash, for example {foo:1, bar:2} It's easy to code, but you cannot instantiate it. A service is an </a:t>
            </a:r>
            <a:r>
              <a:rPr lang="en-US" altLang="zh-CN" dirty="0" err="1"/>
              <a:t>injectable</a:t>
            </a:r>
            <a:r>
              <a:rPr lang="en-US" altLang="zh-CN" dirty="0"/>
              <a:t> constructor. If you want you can specify the dependencies that you need in the function. A service is a singleton and will only be created once by </a:t>
            </a:r>
            <a:r>
              <a:rPr lang="en-US" altLang="zh-CN" dirty="0" err="1"/>
              <a:t>AngularJS</a:t>
            </a:r>
            <a:r>
              <a:rPr lang="en-US" altLang="zh-CN" dirty="0"/>
              <a:t>. Services are a great way for communicating between controllers like sharing data.</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267200"/>
            <a:ext cx="6392167" cy="1428949"/>
          </a:xfrm>
          <a:prstGeom prst="rect">
            <a:avLst/>
          </a:prstGeom>
        </p:spPr>
      </p:pic>
      <p:sp>
        <p:nvSpPr>
          <p:cNvPr id="5" name="Text Placeholder 4"/>
          <p:cNvSpPr>
            <a:spLocks noGrp="1"/>
          </p:cNvSpPr>
          <p:nvPr>
            <p:ph type="body" sz="quarter" idx="13"/>
          </p:nvPr>
        </p:nvSpPr>
        <p:spPr>
          <a:xfrm>
            <a:off x="0" y="228600"/>
            <a:ext cx="609600" cy="523220"/>
          </a:xfrm>
        </p:spPr>
        <p:txBody>
          <a:bodyPr>
            <a:normAutofit/>
          </a:bodyPr>
          <a:lstStyle/>
          <a:p>
            <a:r>
              <a:rPr lang="en-US" dirty="0"/>
              <a:t>13</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sym typeface="+mn-ea"/>
              </a:rPr>
              <a:t>Factory</a:t>
            </a:r>
            <a:endParaRPr lang="en-US" dirty="0"/>
          </a:p>
        </p:txBody>
      </p:sp>
      <p:sp>
        <p:nvSpPr>
          <p:cNvPr id="4" name="Content Placeholder 3"/>
          <p:cNvSpPr>
            <a:spLocks noGrp="1"/>
          </p:cNvSpPr>
          <p:nvPr>
            <p:ph sz="quarter" idx="15"/>
          </p:nvPr>
        </p:nvSpPr>
        <p:spPr/>
        <p:txBody>
          <a:bodyPr/>
          <a:lstStyle/>
          <a:p>
            <a:r>
              <a:rPr lang="en-US" altLang="zh-CN" dirty="0"/>
              <a:t>A factory is an </a:t>
            </a:r>
            <a:r>
              <a:rPr lang="en-US" altLang="zh-CN" dirty="0" err="1"/>
              <a:t>injectable</a:t>
            </a:r>
            <a:r>
              <a:rPr lang="en-US" altLang="zh-CN" dirty="0"/>
              <a:t> function. A factory is a lot like a service in the sense that it is a singleton and dependencies can be specified in the function. The difference between a factory and a service is that a factory injects a plain function so </a:t>
            </a:r>
            <a:r>
              <a:rPr lang="en-US" altLang="zh-CN" dirty="0" err="1"/>
              <a:t>AngularJS</a:t>
            </a:r>
            <a:r>
              <a:rPr lang="en-US" altLang="zh-CN" dirty="0"/>
              <a:t> will call the function and a service injects a constructor. A constructor creates a new object so new is called on a service and with a factory you can let the function return anything you want. As you will see later on, a factory is a provider with only a $get method.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648200"/>
            <a:ext cx="4429743" cy="1476581"/>
          </a:xfrm>
          <a:prstGeom prst="rect">
            <a:avLst/>
          </a:prstGeom>
        </p:spPr>
      </p:pic>
      <p:sp>
        <p:nvSpPr>
          <p:cNvPr id="6" name="Text Placeholder 5"/>
          <p:cNvSpPr>
            <a:spLocks noGrp="1"/>
          </p:cNvSpPr>
          <p:nvPr>
            <p:ph type="body" sz="quarter" idx="13"/>
          </p:nvPr>
        </p:nvSpPr>
        <p:spPr>
          <a:xfrm>
            <a:off x="0" y="228600"/>
            <a:ext cx="609600" cy="523220"/>
          </a:xfrm>
        </p:spPr>
        <p:txBody>
          <a:bodyPr>
            <a:normAutofit/>
          </a:bodyPr>
          <a:lstStyle/>
          <a:p>
            <a:r>
              <a:rPr lang="en-US" dirty="0"/>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381000" y="1143000"/>
            <a:ext cx="8686800" cy="5391807"/>
          </a:xfrm>
        </p:spPr>
        <p:txBody>
          <a:bodyPr/>
          <a:lstStyle/>
          <a:p>
            <a:endParaRPr lang="en-US" dirty="0"/>
          </a:p>
        </p:txBody>
      </p:sp>
      <p:sp>
        <p:nvSpPr>
          <p:cNvPr id="6" name="Rounded Rectangle 5"/>
          <p:cNvSpPr/>
          <p:nvPr/>
        </p:nvSpPr>
        <p:spPr>
          <a:xfrm>
            <a:off x="3581400" y="1193718"/>
            <a:ext cx="2687065" cy="189731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C05322"/>
                </a:solidFill>
              </a:rPr>
              <a:t>Controller</a:t>
            </a:r>
          </a:p>
          <a:p>
            <a:r>
              <a:rPr lang="en-US" sz="1200" b="1" dirty="0">
                <a:solidFill>
                  <a:srgbClr val="C05322"/>
                </a:solidFill>
              </a:rPr>
              <a:t>    </a:t>
            </a:r>
            <a:r>
              <a:rPr lang="en-US" sz="1600" b="1" dirty="0">
                <a:solidFill>
                  <a:srgbClr val="C05322"/>
                </a:solidFill>
              </a:rPr>
              <a:t>user interface logic </a:t>
            </a:r>
          </a:p>
          <a:p>
            <a:r>
              <a:rPr lang="en-US" sz="1600" b="1" dirty="0">
                <a:solidFill>
                  <a:srgbClr val="C05322"/>
                </a:solidFill>
              </a:rPr>
              <a:t>   and middleman between </a:t>
            </a:r>
          </a:p>
          <a:p>
            <a:r>
              <a:rPr lang="en-US" sz="1600" b="1" dirty="0">
                <a:solidFill>
                  <a:srgbClr val="C05322"/>
                </a:solidFill>
              </a:rPr>
              <a:t>   various views and model</a:t>
            </a:r>
          </a:p>
        </p:txBody>
      </p:sp>
      <p:sp>
        <p:nvSpPr>
          <p:cNvPr id="7" name="Oval 6"/>
          <p:cNvSpPr/>
          <p:nvPr/>
        </p:nvSpPr>
        <p:spPr>
          <a:xfrm>
            <a:off x="497102" y="3257842"/>
            <a:ext cx="2580702" cy="1382853"/>
          </a:xfrm>
          <a:prstGeom prst="ellipse">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rPr>
              <a:t>View</a:t>
            </a:r>
          </a:p>
          <a:p>
            <a:r>
              <a:rPr lang="en-US" sz="1600" b="1" dirty="0">
                <a:solidFill>
                  <a:schemeClr val="accent6"/>
                </a:solidFill>
              </a:rPr>
              <a:t>Visuals and </a:t>
            </a:r>
          </a:p>
          <a:p>
            <a:pPr algn="r"/>
            <a:r>
              <a:rPr lang="en-US" sz="1600" b="1" dirty="0">
                <a:solidFill>
                  <a:schemeClr val="accent6"/>
                </a:solidFill>
              </a:rPr>
              <a:t>user interface</a:t>
            </a:r>
          </a:p>
        </p:txBody>
      </p:sp>
      <p:sp>
        <p:nvSpPr>
          <p:cNvPr id="8" name="TextBox 7"/>
          <p:cNvSpPr txBox="1"/>
          <p:nvPr/>
        </p:nvSpPr>
        <p:spPr>
          <a:xfrm>
            <a:off x="-33201" y="3270432"/>
            <a:ext cx="823046" cy="523220"/>
          </a:xfrm>
          <a:prstGeom prst="rect">
            <a:avLst/>
          </a:prstGeom>
          <a:noFill/>
        </p:spPr>
        <p:txBody>
          <a:bodyPr wrap="none" rtlCol="0">
            <a:spAutoFit/>
          </a:bodyPr>
          <a:lstStyle/>
          <a:p>
            <a:r>
              <a:rPr lang="en-US" sz="2800" b="1" dirty="0">
                <a:solidFill>
                  <a:schemeClr val="accent6"/>
                </a:solidFill>
              </a:rPr>
              <a:t>web</a:t>
            </a:r>
          </a:p>
        </p:txBody>
      </p:sp>
      <p:sp>
        <p:nvSpPr>
          <p:cNvPr id="9" name="Rectangle 8"/>
          <p:cNvSpPr/>
          <p:nvPr/>
        </p:nvSpPr>
        <p:spPr>
          <a:xfrm>
            <a:off x="1485561" y="4776282"/>
            <a:ext cx="1353169" cy="1620106"/>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50000"/>
                  </a:schemeClr>
                </a:solidFill>
              </a:rPr>
              <a:t>View</a:t>
            </a:r>
          </a:p>
          <a:p>
            <a:pPr algn="ctr"/>
            <a:endParaRPr lang="en-US" sz="900" b="1" dirty="0">
              <a:solidFill>
                <a:schemeClr val="accent1">
                  <a:lumMod val="50000"/>
                </a:schemeClr>
              </a:solidFill>
            </a:endParaRPr>
          </a:p>
          <a:p>
            <a:pPr algn="ctr"/>
            <a:r>
              <a:rPr lang="en-US" sz="1600" b="1" dirty="0">
                <a:solidFill>
                  <a:schemeClr val="accent1">
                    <a:lumMod val="50000"/>
                  </a:schemeClr>
                </a:solidFill>
              </a:rPr>
              <a:t>visuals and</a:t>
            </a:r>
          </a:p>
          <a:p>
            <a:pPr algn="ctr"/>
            <a:r>
              <a:rPr lang="en-US" sz="1600" b="1" dirty="0">
                <a:solidFill>
                  <a:schemeClr val="accent1">
                    <a:lumMod val="50000"/>
                  </a:schemeClr>
                </a:solidFill>
              </a:rPr>
              <a:t>user interface</a:t>
            </a:r>
          </a:p>
        </p:txBody>
      </p:sp>
      <p:sp>
        <p:nvSpPr>
          <p:cNvPr id="10" name="TextBox 9"/>
          <p:cNvSpPr txBox="1"/>
          <p:nvPr/>
        </p:nvSpPr>
        <p:spPr>
          <a:xfrm>
            <a:off x="266958" y="5096159"/>
            <a:ext cx="1218603" cy="523220"/>
          </a:xfrm>
          <a:prstGeom prst="rect">
            <a:avLst/>
          </a:prstGeom>
          <a:noFill/>
        </p:spPr>
        <p:txBody>
          <a:bodyPr wrap="none" rtlCol="0">
            <a:spAutoFit/>
          </a:bodyPr>
          <a:lstStyle/>
          <a:p>
            <a:r>
              <a:rPr lang="en-US" sz="2800" b="1" dirty="0">
                <a:solidFill>
                  <a:schemeClr val="accent1">
                    <a:lumMod val="50000"/>
                  </a:schemeClr>
                </a:solidFill>
              </a:rPr>
              <a:t>mobile</a:t>
            </a:r>
          </a:p>
        </p:txBody>
      </p:sp>
      <p:grpSp>
        <p:nvGrpSpPr>
          <p:cNvPr id="11" name="Group 10"/>
          <p:cNvGrpSpPr/>
          <p:nvPr/>
        </p:nvGrpSpPr>
        <p:grpSpPr>
          <a:xfrm rot="1674916">
            <a:off x="3458325" y="2983170"/>
            <a:ext cx="452757" cy="2935967"/>
            <a:chOff x="5818909" y="3629891"/>
            <a:chExt cx="406400" cy="2179779"/>
          </a:xfrm>
        </p:grpSpPr>
        <p:sp>
          <p:nvSpPr>
            <p:cNvPr id="12" name="Isosceles Triangle 11"/>
            <p:cNvSpPr/>
            <p:nvPr/>
          </p:nvSpPr>
          <p:spPr>
            <a:xfrm>
              <a:off x="5818909" y="3629891"/>
              <a:ext cx="406400" cy="54917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800000">
              <a:off x="5902035" y="4113603"/>
              <a:ext cx="249381" cy="1696067"/>
            </a:xfrm>
            <a:prstGeom prst="triangle">
              <a:avLst>
                <a:gd name="adj" fmla="val 521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rot="11984926">
            <a:off x="3204521" y="3201504"/>
            <a:ext cx="370304" cy="2343973"/>
            <a:chOff x="5818909" y="3629891"/>
            <a:chExt cx="406400" cy="2179779"/>
          </a:xfrm>
        </p:grpSpPr>
        <p:sp>
          <p:nvSpPr>
            <p:cNvPr id="15" name="Isosceles Triangle 14"/>
            <p:cNvSpPr/>
            <p:nvPr/>
          </p:nvSpPr>
          <p:spPr>
            <a:xfrm>
              <a:off x="5818909" y="3629891"/>
              <a:ext cx="406400" cy="5491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Isosceles Triangle 15"/>
            <p:cNvSpPr/>
            <p:nvPr/>
          </p:nvSpPr>
          <p:spPr>
            <a:xfrm rot="10800000">
              <a:off x="5902035" y="4113603"/>
              <a:ext cx="249381" cy="1696067"/>
            </a:xfrm>
            <a:prstGeom prst="triangle">
              <a:avLst>
                <a:gd name="adj" fmla="val 521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7" name="Rounded Rectangle 16"/>
          <p:cNvSpPr/>
          <p:nvPr/>
        </p:nvSpPr>
        <p:spPr>
          <a:xfrm>
            <a:off x="6909427" y="4127768"/>
            <a:ext cx="1782618" cy="2145405"/>
          </a:xfrm>
          <a:prstGeom prst="roundRec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solidFill>
              </a:rPr>
              <a:t>Model</a:t>
            </a:r>
          </a:p>
          <a:p>
            <a:pPr algn="ctr"/>
            <a:r>
              <a:rPr lang="en-US" sz="1600" b="1" dirty="0">
                <a:solidFill>
                  <a:schemeClr val="accent3"/>
                </a:solidFill>
              </a:rPr>
              <a:t>=</a:t>
            </a:r>
          </a:p>
          <a:p>
            <a:r>
              <a:rPr lang="en-US" sz="1600" b="1" dirty="0">
                <a:solidFill>
                  <a:schemeClr val="accent3"/>
                </a:solidFill>
              </a:rPr>
              <a:t>database, </a:t>
            </a:r>
          </a:p>
          <a:p>
            <a:r>
              <a:rPr lang="en-US" sz="1600" b="1" dirty="0">
                <a:solidFill>
                  <a:schemeClr val="accent3"/>
                </a:solidFill>
              </a:rPr>
              <a:t>REST </a:t>
            </a:r>
            <a:r>
              <a:rPr lang="en-US" sz="1600" b="1" dirty="0" err="1">
                <a:solidFill>
                  <a:schemeClr val="accent3"/>
                </a:solidFill>
              </a:rPr>
              <a:t>api</a:t>
            </a:r>
            <a:r>
              <a:rPr lang="en-US" sz="1600" b="1" dirty="0">
                <a:solidFill>
                  <a:schemeClr val="accent3"/>
                </a:solidFill>
              </a:rPr>
              <a:t>, </a:t>
            </a:r>
          </a:p>
          <a:p>
            <a:r>
              <a:rPr lang="en-US" sz="1600" b="1" dirty="0">
                <a:solidFill>
                  <a:schemeClr val="accent3"/>
                </a:solidFill>
              </a:rPr>
              <a:t>main business logic</a:t>
            </a:r>
          </a:p>
        </p:txBody>
      </p:sp>
      <p:grpSp>
        <p:nvGrpSpPr>
          <p:cNvPr id="18" name="Group 17"/>
          <p:cNvGrpSpPr/>
          <p:nvPr/>
        </p:nvGrpSpPr>
        <p:grpSpPr>
          <a:xfrm rot="14088727">
            <a:off x="2939246" y="2556119"/>
            <a:ext cx="277118" cy="1033858"/>
            <a:chOff x="5818909" y="3629891"/>
            <a:chExt cx="406400" cy="2179779"/>
          </a:xfrm>
        </p:grpSpPr>
        <p:sp>
          <p:nvSpPr>
            <p:cNvPr id="19" name="Isosceles Triangle 18"/>
            <p:cNvSpPr/>
            <p:nvPr/>
          </p:nvSpPr>
          <p:spPr>
            <a:xfrm>
              <a:off x="5818909" y="3629891"/>
              <a:ext cx="406400" cy="5491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Isosceles Triangle 19"/>
            <p:cNvSpPr/>
            <p:nvPr/>
          </p:nvSpPr>
          <p:spPr>
            <a:xfrm rot="10800000">
              <a:off x="5902035" y="4113603"/>
              <a:ext cx="249381" cy="1696067"/>
            </a:xfrm>
            <a:prstGeom prst="triangle">
              <a:avLst>
                <a:gd name="adj" fmla="val 521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24" name="Group 23"/>
          <p:cNvGrpSpPr/>
          <p:nvPr/>
        </p:nvGrpSpPr>
        <p:grpSpPr>
          <a:xfrm rot="8713194">
            <a:off x="6469780" y="2948274"/>
            <a:ext cx="277118" cy="1277832"/>
            <a:chOff x="5818909" y="3629891"/>
            <a:chExt cx="406400" cy="2179779"/>
          </a:xfrm>
        </p:grpSpPr>
        <p:sp>
          <p:nvSpPr>
            <p:cNvPr id="25" name="Isosceles Triangle 24"/>
            <p:cNvSpPr/>
            <p:nvPr/>
          </p:nvSpPr>
          <p:spPr>
            <a:xfrm>
              <a:off x="5818909" y="3629891"/>
              <a:ext cx="406400" cy="54917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6" name="Isosceles Triangle 25"/>
            <p:cNvSpPr/>
            <p:nvPr/>
          </p:nvSpPr>
          <p:spPr>
            <a:xfrm rot="10800000">
              <a:off x="5902035" y="4113603"/>
              <a:ext cx="249381" cy="1696067"/>
            </a:xfrm>
            <a:prstGeom prst="triangle">
              <a:avLst>
                <a:gd name="adj" fmla="val 521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27" name="Group 26"/>
          <p:cNvGrpSpPr/>
          <p:nvPr/>
        </p:nvGrpSpPr>
        <p:grpSpPr>
          <a:xfrm rot="18620119">
            <a:off x="6764894" y="2747146"/>
            <a:ext cx="277118" cy="1440574"/>
            <a:chOff x="5818909" y="3629891"/>
            <a:chExt cx="406400" cy="2179779"/>
          </a:xfrm>
        </p:grpSpPr>
        <p:sp>
          <p:nvSpPr>
            <p:cNvPr id="28" name="Isosceles Triangle 27"/>
            <p:cNvSpPr/>
            <p:nvPr/>
          </p:nvSpPr>
          <p:spPr>
            <a:xfrm>
              <a:off x="5818909" y="3629891"/>
              <a:ext cx="406400" cy="54917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9" name="Isosceles Triangle 28"/>
            <p:cNvSpPr/>
            <p:nvPr/>
          </p:nvSpPr>
          <p:spPr>
            <a:xfrm rot="10800000">
              <a:off x="5902035" y="4113603"/>
              <a:ext cx="249381" cy="1696067"/>
            </a:xfrm>
            <a:prstGeom prst="triangle">
              <a:avLst>
                <a:gd name="adj" fmla="val 521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grpSp>
        <p:nvGrpSpPr>
          <p:cNvPr id="30" name="Group 29"/>
          <p:cNvGrpSpPr/>
          <p:nvPr/>
        </p:nvGrpSpPr>
        <p:grpSpPr>
          <a:xfrm rot="3410444">
            <a:off x="2700170" y="2396410"/>
            <a:ext cx="277118" cy="1033858"/>
            <a:chOff x="5818909" y="3629891"/>
            <a:chExt cx="406400" cy="2179779"/>
          </a:xfrm>
        </p:grpSpPr>
        <p:sp>
          <p:nvSpPr>
            <p:cNvPr id="31" name="Isosceles Triangle 30"/>
            <p:cNvSpPr/>
            <p:nvPr/>
          </p:nvSpPr>
          <p:spPr>
            <a:xfrm>
              <a:off x="5818909" y="3629891"/>
              <a:ext cx="406400" cy="549177"/>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2" name="Isosceles Triangle 31"/>
            <p:cNvSpPr/>
            <p:nvPr/>
          </p:nvSpPr>
          <p:spPr>
            <a:xfrm rot="10800000">
              <a:off x="5902035" y="4113603"/>
              <a:ext cx="249381" cy="1696067"/>
            </a:xfrm>
            <a:prstGeom prst="triangle">
              <a:avLst>
                <a:gd name="adj" fmla="val 521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5" name="Text Placeholder 4"/>
          <p:cNvSpPr>
            <a:spLocks noGrp="1"/>
          </p:cNvSpPr>
          <p:nvPr>
            <p:ph type="body" sz="quarter" idx="14"/>
          </p:nvPr>
        </p:nvSpPr>
        <p:spPr/>
        <p:txBody>
          <a:bodyPr/>
          <a:lstStyle/>
          <a:p>
            <a:r>
              <a:rPr lang="en-US" altLang="zh-CN" dirty="0"/>
              <a:t>MVC</a:t>
            </a:r>
            <a:endParaRPr lang="en-US" dirty="0"/>
          </a:p>
        </p:txBody>
      </p:sp>
      <p:sp>
        <p:nvSpPr>
          <p:cNvPr id="21" name="Text Placeholder 20"/>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2964171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t>Provider</a:t>
            </a:r>
            <a:endParaRPr lang="en-US" dirty="0"/>
          </a:p>
        </p:txBody>
      </p:sp>
      <p:sp>
        <p:nvSpPr>
          <p:cNvPr id="4" name="Content Placeholder 3"/>
          <p:cNvSpPr>
            <a:spLocks noGrp="1"/>
          </p:cNvSpPr>
          <p:nvPr>
            <p:ph sz="quarter" idx="15"/>
          </p:nvPr>
        </p:nvSpPr>
        <p:spPr/>
        <p:txBody>
          <a:bodyPr/>
          <a:lstStyle/>
          <a:p>
            <a:r>
              <a:rPr lang="en-US" altLang="zh-CN" dirty="0"/>
              <a:t>A provider is the most sophisticated method of all the providers. It allows you to have a complex creation function and configuration options. A provider is actually a configurable factory. The provider accepts an object or a constructor.</a:t>
            </a:r>
          </a:p>
          <a:p>
            <a:endParaRPr lang="en-US" dirty="0"/>
          </a:p>
        </p:txBody>
      </p:sp>
      <p:sp>
        <p:nvSpPr>
          <p:cNvPr id="5" name="Text Placeholder 4"/>
          <p:cNvSpPr>
            <a:spLocks noGrp="1"/>
          </p:cNvSpPr>
          <p:nvPr>
            <p:ph type="body" sz="quarter" idx="13"/>
          </p:nvPr>
        </p:nvSpPr>
        <p:spPr>
          <a:xfrm>
            <a:off x="0" y="228600"/>
            <a:ext cx="609600" cy="523220"/>
          </a:xfrm>
        </p:spPr>
        <p:txBody>
          <a:bodyPr>
            <a:normAutofit/>
          </a:bodyPr>
          <a:lstStyle/>
          <a:p>
            <a:r>
              <a:rPr lang="en-US" dirty="0"/>
              <a:t>15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Provider</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699843" y="1143000"/>
            <a:ext cx="5744314" cy="5391150"/>
          </a:xfrm>
        </p:spPr>
      </p:pic>
      <p:sp>
        <p:nvSpPr>
          <p:cNvPr id="4" name="Text Placeholder 3"/>
          <p:cNvSpPr>
            <a:spLocks noGrp="1"/>
          </p:cNvSpPr>
          <p:nvPr>
            <p:ph type="body" sz="quarter" idx="13"/>
          </p:nvPr>
        </p:nvSpPr>
        <p:spPr>
          <a:xfrm>
            <a:off x="0" y="228600"/>
            <a:ext cx="609600" cy="523220"/>
          </a:xfrm>
        </p:spPr>
        <p:txBody>
          <a:bodyPr>
            <a:normAutofit/>
          </a:bodyPr>
          <a:lstStyle/>
          <a:p>
            <a:r>
              <a:rPr lang="en-US" dirty="0"/>
              <a:t>16</a:t>
            </a:r>
          </a:p>
        </p:txBody>
      </p:sp>
    </p:spTree>
    <p:extLst>
      <p:ext uri="{BB962C8B-B14F-4D97-AF65-F5344CB8AC3E}">
        <p14:creationId xmlns:p14="http://schemas.microsoft.com/office/powerpoint/2010/main" val="357518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ltLang="zh-CN" dirty="0"/>
              <a:t>Factory &amp; Provider</a:t>
            </a:r>
            <a:endParaRPr lang="en-US" dirty="0"/>
          </a:p>
        </p:txBody>
      </p:sp>
      <p:pic>
        <p:nvPicPr>
          <p:cNvPr id="6" name="Content Placeholder 5"/>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271391" y="2047625"/>
            <a:ext cx="4601217" cy="3581900"/>
          </a:xfrm>
        </p:spPr>
      </p:pic>
      <p:sp>
        <p:nvSpPr>
          <p:cNvPr id="4" name="Text Placeholder 3"/>
          <p:cNvSpPr>
            <a:spLocks noGrp="1"/>
          </p:cNvSpPr>
          <p:nvPr>
            <p:ph type="body" sz="quarter" idx="13"/>
          </p:nvPr>
        </p:nvSpPr>
        <p:spPr>
          <a:xfrm>
            <a:off x="0" y="228600"/>
            <a:ext cx="609600" cy="523220"/>
          </a:xfrm>
        </p:spPr>
        <p:txBody>
          <a:bodyPr>
            <a:normAutofit/>
          </a:bodyPr>
          <a:lstStyle/>
          <a:p>
            <a:r>
              <a:rPr lang="en-US" dirty="0"/>
              <a:t>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Example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42511" y="1101218"/>
            <a:ext cx="8686800" cy="1870582"/>
          </a:xfrm>
        </p:spPr>
      </p:pic>
      <p:cxnSp>
        <p:nvCxnSpPr>
          <p:cNvPr id="7" name="直接连接符 8"/>
          <p:cNvCxnSpPr/>
          <p:nvPr/>
        </p:nvCxnSpPr>
        <p:spPr>
          <a:xfrm>
            <a:off x="1244442" y="2036509"/>
            <a:ext cx="4851558"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2"/>
          <p:cNvCxnSpPr/>
          <p:nvPr/>
        </p:nvCxnSpPr>
        <p:spPr>
          <a:xfrm>
            <a:off x="1261110" y="2254950"/>
            <a:ext cx="430149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11" y="2996588"/>
            <a:ext cx="6763694" cy="3858163"/>
          </a:xfrm>
          <a:prstGeom prst="rect">
            <a:avLst/>
          </a:prstGeom>
        </p:spPr>
      </p:pic>
      <p:sp>
        <p:nvSpPr>
          <p:cNvPr id="4" name="Text Placeholder 3"/>
          <p:cNvSpPr>
            <a:spLocks noGrp="1"/>
          </p:cNvSpPr>
          <p:nvPr>
            <p:ph type="body" sz="quarter" idx="13"/>
          </p:nvPr>
        </p:nvSpPr>
        <p:spPr>
          <a:xfrm>
            <a:off x="0" y="228600"/>
            <a:ext cx="609600" cy="523220"/>
          </a:xfrm>
        </p:spPr>
        <p:txBody>
          <a:bodyPr>
            <a:normAutofit/>
          </a:bodyPr>
          <a:lstStyle/>
          <a:p>
            <a:r>
              <a:rPr lang="en-US" dirty="0"/>
              <a:t>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85800" y="228600"/>
            <a:ext cx="7924800" cy="523220"/>
          </a:xfrm>
        </p:spPr>
        <p:txBody>
          <a:bodyPr/>
          <a:lstStyle/>
          <a:p>
            <a:r>
              <a:rPr lang="en-US" dirty="0"/>
              <a:t>Example</a:t>
            </a:r>
          </a:p>
        </p:txBody>
      </p:sp>
      <p:sp>
        <p:nvSpPr>
          <p:cNvPr id="4" name="Content Placeholder 3"/>
          <p:cNvSpPr>
            <a:spLocks noGrp="1"/>
          </p:cNvSpPr>
          <p:nvPr>
            <p:ph sz="quarter" idx="15"/>
          </p:nvPr>
        </p:nvSpPr>
        <p:spPr/>
        <p:txBody>
          <a:bodyPr/>
          <a:lstStyle/>
          <a:p>
            <a:endParaRPr lang="en-US" dirty="0"/>
          </a:p>
        </p:txBody>
      </p:sp>
      <p:pic>
        <p:nvPicPr>
          <p:cNvPr id="10" name="图片 2" descr="若水GIF截图_2015年12月20日16点30分15秒"/>
          <p:cNvPicPr>
            <a:picLocks noChangeAspect="1"/>
          </p:cNvPicPr>
          <p:nvPr/>
        </p:nvPicPr>
        <p:blipFill>
          <a:blip r:embed="rId2" cstate="print"/>
          <a:srcRect/>
          <a:stretch>
            <a:fillRect/>
          </a:stretch>
        </p:blipFill>
        <p:spPr>
          <a:xfrm>
            <a:off x="457200" y="1219200"/>
            <a:ext cx="5864543" cy="4417060"/>
          </a:xfrm>
          <a:prstGeom prst="rect">
            <a:avLst/>
          </a:prstGeom>
        </p:spPr>
      </p:pic>
      <p:sp>
        <p:nvSpPr>
          <p:cNvPr id="5" name="Text Placeholder 4"/>
          <p:cNvSpPr>
            <a:spLocks noGrp="1"/>
          </p:cNvSpPr>
          <p:nvPr>
            <p:ph type="body" sz="quarter" idx="13"/>
          </p:nvPr>
        </p:nvSpPr>
        <p:spPr>
          <a:xfrm>
            <a:off x="0" y="228600"/>
            <a:ext cx="609600" cy="523220"/>
          </a:xfrm>
        </p:spPr>
        <p:txBody>
          <a:bodyPr>
            <a:normAutofit/>
          </a:bodyPr>
          <a:lstStyle/>
          <a:p>
            <a:r>
              <a:rPr lang="en-US" dirty="0"/>
              <a:t>19</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endParaRPr lang="en-US" dirty="0"/>
          </a:p>
        </p:txBody>
      </p:sp>
      <p:sp>
        <p:nvSpPr>
          <p:cNvPr id="5" name="内容占位符 3"/>
          <p:cNvSpPr txBox="1">
            <a:spLocks/>
          </p:cNvSpPr>
          <p:nvPr/>
        </p:nvSpPr>
        <p:spPr>
          <a:xfrm>
            <a:off x="547210" y="1565275"/>
            <a:ext cx="9747517" cy="498316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表格 2"/>
          <p:cNvGraphicFramePr/>
          <p:nvPr/>
        </p:nvGraphicFramePr>
        <p:xfrm>
          <a:off x="457200" y="1752600"/>
          <a:ext cx="8341836" cy="4108450"/>
        </p:xfrm>
        <a:graphic>
          <a:graphicData uri="http://schemas.openxmlformats.org/drawingml/2006/table">
            <a:tbl>
              <a:tblPr firstRow="1" bandRow="1">
                <a:tableStyleId>{5C22544A-7EE6-4342-B048-85BDC9FD1C3A}</a:tableStyleId>
              </a:tblPr>
              <a:tblGrid>
                <a:gridCol w="2086021">
                  <a:extLst>
                    <a:ext uri="{9D8B030D-6E8A-4147-A177-3AD203B41FA5}">
                      <a16:colId xmlns:a16="http://schemas.microsoft.com/office/drawing/2014/main" val="20000"/>
                    </a:ext>
                  </a:extLst>
                </a:gridCol>
                <a:gridCol w="2085459">
                  <a:extLst>
                    <a:ext uri="{9D8B030D-6E8A-4147-A177-3AD203B41FA5}">
                      <a16:colId xmlns:a16="http://schemas.microsoft.com/office/drawing/2014/main" val="20001"/>
                    </a:ext>
                  </a:extLst>
                </a:gridCol>
                <a:gridCol w="2084897">
                  <a:extLst>
                    <a:ext uri="{9D8B030D-6E8A-4147-A177-3AD203B41FA5}">
                      <a16:colId xmlns:a16="http://schemas.microsoft.com/office/drawing/2014/main" val="20002"/>
                    </a:ext>
                  </a:extLst>
                </a:gridCol>
                <a:gridCol w="2085459">
                  <a:extLst>
                    <a:ext uri="{9D8B030D-6E8A-4147-A177-3AD203B41FA5}">
                      <a16:colId xmlns:a16="http://schemas.microsoft.com/office/drawing/2014/main" val="20003"/>
                    </a:ext>
                  </a:extLst>
                </a:gridCol>
              </a:tblGrid>
              <a:tr h="684530">
                <a:tc>
                  <a:txBody>
                    <a:bodyPr/>
                    <a:lstStyle/>
                    <a:p>
                      <a:pPr>
                        <a:buNone/>
                      </a:pPr>
                      <a:r>
                        <a:rPr lang="en-US" altLang="zh-CN" sz="2400" b="0" dirty="0">
                          <a:solidFill>
                            <a:srgbClr val="00BE9C"/>
                          </a:solidFill>
                          <a:latin typeface="+mj-ea"/>
                          <a:ea typeface="+mj-ea"/>
                          <a:cs typeface="+mj-cs"/>
                        </a:rPr>
                        <a:t>Provider</a:t>
                      </a:r>
                    </a:p>
                  </a:txBody>
                  <a:tcPr marL="68580" marR="68580">
                    <a:solidFill>
                      <a:schemeClr val="accent3">
                        <a:lumMod val="20000"/>
                        <a:lumOff val="80000"/>
                      </a:schemeClr>
                    </a:solidFill>
                  </a:tcPr>
                </a:tc>
                <a:tc>
                  <a:txBody>
                    <a:bodyPr/>
                    <a:lstStyle/>
                    <a:p>
                      <a:pPr>
                        <a:buNone/>
                      </a:pPr>
                      <a:r>
                        <a:rPr lang="en-US" altLang="zh-CN" sz="2400" b="0" dirty="0">
                          <a:solidFill>
                            <a:srgbClr val="00BE9C"/>
                          </a:solidFill>
                          <a:latin typeface="+mj-ea"/>
                          <a:ea typeface="+mj-ea"/>
                          <a:cs typeface="+mj-cs"/>
                        </a:rPr>
                        <a:t>Singleton</a:t>
                      </a:r>
                    </a:p>
                  </a:txBody>
                  <a:tcPr marL="68580" marR="68580">
                    <a:solidFill>
                      <a:schemeClr val="accent3">
                        <a:lumMod val="20000"/>
                        <a:lumOff val="80000"/>
                      </a:schemeClr>
                    </a:solidFill>
                  </a:tcPr>
                </a:tc>
                <a:tc>
                  <a:txBody>
                    <a:bodyPr/>
                    <a:lstStyle/>
                    <a:p>
                      <a:pPr>
                        <a:buNone/>
                      </a:pPr>
                      <a:r>
                        <a:rPr lang="en-US" altLang="zh-CN" sz="2400" b="0" dirty="0" err="1">
                          <a:solidFill>
                            <a:srgbClr val="00BE9C"/>
                          </a:solidFill>
                          <a:latin typeface="+mj-ea"/>
                          <a:ea typeface="+mj-ea"/>
                          <a:cs typeface="+mj-cs"/>
                        </a:rPr>
                        <a:t>Instantiable</a:t>
                      </a:r>
                      <a:endParaRPr lang="en-US" altLang="zh-CN" sz="2400" b="0" dirty="0">
                        <a:solidFill>
                          <a:srgbClr val="00BE9C"/>
                        </a:solidFill>
                        <a:latin typeface="+mj-ea"/>
                        <a:ea typeface="+mj-ea"/>
                        <a:cs typeface="+mj-cs"/>
                      </a:endParaRPr>
                    </a:p>
                  </a:txBody>
                  <a:tcPr marL="68580" marR="68580">
                    <a:solidFill>
                      <a:schemeClr val="accent3">
                        <a:lumMod val="20000"/>
                        <a:lumOff val="80000"/>
                      </a:schemeClr>
                    </a:solidFill>
                  </a:tcPr>
                </a:tc>
                <a:tc>
                  <a:txBody>
                    <a:bodyPr/>
                    <a:lstStyle/>
                    <a:p>
                      <a:pPr>
                        <a:buNone/>
                      </a:pPr>
                      <a:r>
                        <a:rPr lang="en-US" altLang="zh-CN" sz="2400" b="0">
                          <a:solidFill>
                            <a:srgbClr val="00BE9C"/>
                          </a:solidFill>
                          <a:latin typeface="+mj-ea"/>
                          <a:ea typeface="+mj-ea"/>
                          <a:cs typeface="+mj-cs"/>
                        </a:rPr>
                        <a:t>Configurable</a:t>
                      </a:r>
                    </a:p>
                  </a:txBody>
                  <a:tcPr marL="68580" marR="68580">
                    <a:solidFill>
                      <a:schemeClr val="accent3">
                        <a:lumMod val="20000"/>
                        <a:lumOff val="80000"/>
                      </a:schemeClr>
                    </a:solidFill>
                  </a:tcPr>
                </a:tc>
                <a:extLst>
                  <a:ext uri="{0D108BD9-81ED-4DB2-BD59-A6C34878D82A}">
                    <a16:rowId xmlns:a16="http://schemas.microsoft.com/office/drawing/2014/main" val="10000"/>
                  </a:ext>
                </a:extLst>
              </a:tr>
              <a:tr h="685165">
                <a:tc>
                  <a:txBody>
                    <a:bodyPr/>
                    <a:lstStyle/>
                    <a:p>
                      <a:pPr>
                        <a:buNone/>
                      </a:pPr>
                      <a:r>
                        <a:rPr lang="en-US" altLang="zh-CN" sz="2400" b="0">
                          <a:solidFill>
                            <a:srgbClr val="00BE9C"/>
                          </a:solidFill>
                          <a:latin typeface="+mj-ea"/>
                          <a:ea typeface="+mj-ea"/>
                          <a:cs typeface="+mj-cs"/>
                        </a:rPr>
                        <a:t>Constant</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1"/>
                  </a:ext>
                </a:extLst>
              </a:tr>
              <a:tr h="683895">
                <a:tc>
                  <a:txBody>
                    <a:bodyPr/>
                    <a:lstStyle/>
                    <a:p>
                      <a:pPr>
                        <a:buNone/>
                      </a:pPr>
                      <a:r>
                        <a:rPr lang="en-US" altLang="zh-CN" sz="2400" b="0">
                          <a:solidFill>
                            <a:srgbClr val="00BE9C"/>
                          </a:solidFill>
                          <a:latin typeface="+mj-ea"/>
                          <a:ea typeface="+mj-ea"/>
                          <a:cs typeface="+mj-cs"/>
                        </a:rPr>
                        <a:t>Value</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2"/>
                  </a:ext>
                </a:extLst>
              </a:tr>
              <a:tr h="685800">
                <a:tc>
                  <a:txBody>
                    <a:bodyPr/>
                    <a:lstStyle/>
                    <a:p>
                      <a:pPr>
                        <a:buNone/>
                      </a:pPr>
                      <a:r>
                        <a:rPr lang="en-US" altLang="zh-CN" sz="2400" b="0">
                          <a:solidFill>
                            <a:srgbClr val="00BE9C"/>
                          </a:solidFill>
                          <a:latin typeface="+mj-ea"/>
                          <a:ea typeface="+mj-ea"/>
                          <a:cs typeface="+mj-cs"/>
                        </a:rPr>
                        <a:t>Service</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3"/>
                  </a:ext>
                </a:extLst>
              </a:tr>
              <a:tr h="684530">
                <a:tc>
                  <a:txBody>
                    <a:bodyPr/>
                    <a:lstStyle/>
                    <a:p>
                      <a:pPr>
                        <a:buNone/>
                      </a:pPr>
                      <a:r>
                        <a:rPr lang="en-US" altLang="zh-CN" sz="2400" b="0">
                          <a:solidFill>
                            <a:srgbClr val="00BE9C"/>
                          </a:solidFill>
                          <a:latin typeface="+mj-ea"/>
                          <a:ea typeface="+mj-ea"/>
                          <a:cs typeface="+mj-cs"/>
                        </a:rPr>
                        <a:t>Factory</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4"/>
                  </a:ext>
                </a:extLst>
              </a:tr>
              <a:tr h="684530">
                <a:tc>
                  <a:txBody>
                    <a:bodyPr/>
                    <a:lstStyle/>
                    <a:p>
                      <a:pPr>
                        <a:buNone/>
                      </a:pPr>
                      <a:r>
                        <a:rPr lang="en-US" altLang="zh-CN" sz="2400" b="0">
                          <a:solidFill>
                            <a:srgbClr val="00BE9C"/>
                          </a:solidFill>
                          <a:latin typeface="+mj-ea"/>
                          <a:ea typeface="+mj-ea"/>
                          <a:cs typeface="+mj-cs"/>
                        </a:rPr>
                        <a:t>Provider</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extLst>
                  <a:ext uri="{0D108BD9-81ED-4DB2-BD59-A6C34878D82A}">
                    <a16:rowId xmlns:a16="http://schemas.microsoft.com/office/drawing/2014/main" val="10005"/>
                  </a:ext>
                </a:extLst>
              </a:tr>
            </a:tbl>
          </a:graphicData>
        </a:graphic>
      </p:graphicFrame>
      <p:sp>
        <p:nvSpPr>
          <p:cNvPr id="7" name="Text Placeholder 6"/>
          <p:cNvSpPr>
            <a:spLocks noGrp="1"/>
          </p:cNvSpPr>
          <p:nvPr>
            <p:ph type="body" sz="quarter" idx="13"/>
          </p:nvPr>
        </p:nvSpPr>
        <p:spPr>
          <a:xfrm>
            <a:off x="0" y="228600"/>
            <a:ext cx="609600" cy="523220"/>
          </a:xfrm>
        </p:spPr>
        <p:txBody>
          <a:bodyPr>
            <a:normAutofit/>
          </a:bodyPr>
          <a:lstStyle/>
          <a:p>
            <a:r>
              <a:rPr lang="en-US" dirty="0"/>
              <a:t>20</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r>
              <a:rPr lang="en-US" altLang="zh-CN" dirty="0"/>
              <a:t>All the providers are instantiated only once. That means that they are all singletons.</a:t>
            </a:r>
          </a:p>
          <a:p>
            <a:r>
              <a:rPr lang="en-US" altLang="zh-CN" dirty="0"/>
              <a:t>All the providers except constant can be decorated.</a:t>
            </a:r>
          </a:p>
          <a:p>
            <a:r>
              <a:rPr lang="en-US" altLang="zh-CN" dirty="0"/>
              <a:t>A constant is a value that can be injected everywhere. The value of a constant can never be changed.</a:t>
            </a:r>
          </a:p>
          <a:p>
            <a:r>
              <a:rPr lang="en-US" altLang="zh-CN" dirty="0"/>
              <a:t>A value is just a simple </a:t>
            </a:r>
            <a:r>
              <a:rPr lang="en-US" altLang="zh-CN" dirty="0" err="1"/>
              <a:t>injectable</a:t>
            </a:r>
            <a:r>
              <a:rPr lang="en-US" altLang="zh-CN" dirty="0"/>
              <a:t> value.</a:t>
            </a:r>
          </a:p>
          <a:p>
            <a:r>
              <a:rPr lang="en-US" altLang="zh-CN" dirty="0"/>
              <a:t>A service is an </a:t>
            </a:r>
            <a:r>
              <a:rPr lang="en-US" altLang="zh-CN" dirty="0" err="1"/>
              <a:t>injectable</a:t>
            </a:r>
            <a:r>
              <a:rPr lang="en-US" altLang="zh-CN" dirty="0"/>
              <a:t> constructor.</a:t>
            </a:r>
          </a:p>
          <a:p>
            <a:r>
              <a:rPr lang="en-US" altLang="zh-CN" dirty="0"/>
              <a:t>A factory is an </a:t>
            </a:r>
            <a:r>
              <a:rPr lang="en-US" altLang="zh-CN" dirty="0" err="1"/>
              <a:t>injectable</a:t>
            </a:r>
            <a:r>
              <a:rPr lang="en-US" altLang="zh-CN" dirty="0"/>
              <a:t> function.</a:t>
            </a:r>
          </a:p>
          <a:p>
            <a:r>
              <a:rPr lang="en-US" altLang="zh-CN" dirty="0"/>
              <a:t>A decorator can modify or encapsulate other providers except a constant.</a:t>
            </a:r>
          </a:p>
          <a:p>
            <a:r>
              <a:rPr lang="en-US" altLang="zh-CN" dirty="0"/>
              <a:t>A provider is a configurable factory.</a:t>
            </a:r>
          </a:p>
        </p:txBody>
      </p:sp>
      <p:sp>
        <p:nvSpPr>
          <p:cNvPr id="5" name="Text Placeholder 4"/>
          <p:cNvSpPr>
            <a:spLocks noGrp="1"/>
          </p:cNvSpPr>
          <p:nvPr>
            <p:ph type="body" sz="quarter" idx="13"/>
          </p:nvPr>
        </p:nvSpPr>
        <p:spPr>
          <a:xfrm>
            <a:off x="0" y="228600"/>
            <a:ext cx="609600" cy="523220"/>
          </a:xfrm>
        </p:spPr>
        <p:txBody>
          <a:bodyPr>
            <a:normAutofit/>
          </a:bodyPr>
          <a:lstStyle/>
          <a:p>
            <a:r>
              <a:rPr lang="en-US" dirty="0"/>
              <a:t>21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Routing</a:t>
            </a:r>
          </a:p>
        </p:txBody>
      </p:sp>
      <p:sp>
        <p:nvSpPr>
          <p:cNvPr id="3" name="Text Placeholder 2"/>
          <p:cNvSpPr>
            <a:spLocks noGrp="1"/>
          </p:cNvSpPr>
          <p:nvPr>
            <p:ph type="body" sz="quarter" idx="11"/>
          </p:nvPr>
        </p:nvSpPr>
        <p:spPr/>
        <p:txBody>
          <a:bodyPr/>
          <a:lstStyle/>
          <a:p>
            <a:r>
              <a:rPr lang="en-US" dirty="0"/>
              <a:t>7</a:t>
            </a:r>
          </a:p>
        </p:txBody>
      </p:sp>
    </p:spTree>
    <p:extLst>
      <p:ext uri="{BB962C8B-B14F-4D97-AF65-F5344CB8AC3E}">
        <p14:creationId xmlns:p14="http://schemas.microsoft.com/office/powerpoint/2010/main" val="3585329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Why need routing</a:t>
            </a:r>
          </a:p>
        </p:txBody>
      </p:sp>
      <p:grpSp>
        <p:nvGrpSpPr>
          <p:cNvPr id="28" name="Group 34"/>
          <p:cNvGrpSpPr/>
          <p:nvPr/>
        </p:nvGrpSpPr>
        <p:grpSpPr>
          <a:xfrm>
            <a:off x="2052253" y="2133600"/>
            <a:ext cx="4927992" cy="4114800"/>
            <a:chOff x="2052253" y="2514600"/>
            <a:chExt cx="4927992" cy="4114800"/>
          </a:xfrm>
        </p:grpSpPr>
        <p:sp>
          <p:nvSpPr>
            <p:cNvPr id="29" name="左右箭头 38"/>
            <p:cNvSpPr/>
            <p:nvPr/>
          </p:nvSpPr>
          <p:spPr>
            <a:xfrm>
              <a:off x="3200398" y="5410200"/>
              <a:ext cx="1447801" cy="11112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圆角矩形 10"/>
            <p:cNvSpPr/>
            <p:nvPr/>
          </p:nvSpPr>
          <p:spPr>
            <a:xfrm>
              <a:off x="2694966" y="2514600"/>
              <a:ext cx="2439017" cy="504825"/>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Application (root) module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1" name="圆角矩形 11"/>
            <p:cNvSpPr/>
            <p:nvPr/>
          </p:nvSpPr>
          <p:spPr>
            <a:xfrm>
              <a:off x="3217612" y="3220319"/>
              <a:ext cx="1265483" cy="416114"/>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latin typeface="+mj-lt"/>
                </a:rPr>
                <a:t>Module</a:t>
              </a:r>
              <a:endParaRPr kumimoji="0" lang="zh-CN" altLang="en-US" sz="1800" b="0" i="0" u="none" strike="noStrike" kern="0" cap="none" spc="0" normalizeH="0" baseline="0" noProof="0" dirty="0">
                <a:ln>
                  <a:noFill/>
                </a:ln>
                <a:solidFill>
                  <a:sysClr val="windowText" lastClr="000000"/>
                </a:solidFill>
                <a:effectLst/>
                <a:uLnTx/>
                <a:uFillTx/>
                <a:latin typeface="+mj-lt"/>
              </a:endParaRPr>
            </a:p>
          </p:txBody>
        </p:sp>
        <p:grpSp>
          <p:nvGrpSpPr>
            <p:cNvPr id="32" name="组合 19"/>
            <p:cNvGrpSpPr/>
            <p:nvPr/>
          </p:nvGrpSpPr>
          <p:grpSpPr>
            <a:xfrm>
              <a:off x="5494511" y="3220319"/>
              <a:ext cx="1485734" cy="624171"/>
              <a:chOff x="6569074" y="3244713"/>
              <a:chExt cx="1949533" cy="847930"/>
            </a:xfrm>
          </p:grpSpPr>
          <p:sp>
            <p:nvSpPr>
              <p:cNvPr id="48" name="圆角矩形 12"/>
              <p:cNvSpPr/>
              <p:nvPr/>
            </p:nvSpPr>
            <p:spPr>
              <a:xfrm>
                <a:off x="6858081" y="3244713"/>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49" name="圆角矩形 15"/>
              <p:cNvSpPr/>
              <p:nvPr/>
            </p:nvSpPr>
            <p:spPr>
              <a:xfrm>
                <a:off x="6721474" y="3386602"/>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0" name="圆角矩形 16"/>
              <p:cNvSpPr/>
              <p:nvPr/>
            </p:nvSpPr>
            <p:spPr>
              <a:xfrm>
                <a:off x="6569074" y="3527356"/>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j-lt"/>
                  </a:rPr>
                  <a:t>Other Modules</a:t>
                </a:r>
                <a:endParaRPr kumimoji="0" lang="zh-CN" altLang="en-US" sz="1200" b="0" i="0" u="none" strike="noStrike" kern="0" cap="none" spc="0" normalizeH="0" baseline="0" noProof="0" dirty="0">
                  <a:ln>
                    <a:noFill/>
                  </a:ln>
                  <a:solidFill>
                    <a:sysClr val="windowText" lastClr="000000"/>
                  </a:solidFill>
                  <a:effectLst/>
                  <a:uLnTx/>
                  <a:uFillTx/>
                  <a:latin typeface="+mj-lt"/>
                </a:endParaRPr>
              </a:p>
            </p:txBody>
          </p:sp>
        </p:grpSp>
        <p:sp>
          <p:nvSpPr>
            <p:cNvPr id="33" name="矩形 17"/>
            <p:cNvSpPr/>
            <p:nvPr/>
          </p:nvSpPr>
          <p:spPr>
            <a:xfrm>
              <a:off x="3159540" y="3860800"/>
              <a:ext cx="1503819" cy="392642"/>
            </a:xfrm>
            <a:prstGeom prst="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ysClr val="windowText" lastClr="000000"/>
                  </a:solidFill>
                  <a:effectLst/>
                  <a:uLnTx/>
                  <a:uFillTx/>
                  <a:latin typeface="+mj-lt"/>
                </a:rPr>
                <a:t>Config</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4" name="矩形 18"/>
            <p:cNvSpPr/>
            <p:nvPr/>
          </p:nvSpPr>
          <p:spPr>
            <a:xfrm>
              <a:off x="3159540" y="4477808"/>
              <a:ext cx="1503819" cy="448733"/>
            </a:xfrm>
            <a:prstGeom prst="rect">
              <a:avLst/>
            </a:prstGeom>
            <a:solidFill>
              <a:schemeClr val="accent1">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Routes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5" name="矩形 22"/>
            <p:cNvSpPr/>
            <p:nvPr/>
          </p:nvSpPr>
          <p:spPr>
            <a:xfrm>
              <a:off x="2056176" y="5174192"/>
              <a:ext cx="1165359" cy="61700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View</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6" name="矩形 24"/>
            <p:cNvSpPr/>
            <p:nvPr/>
          </p:nvSpPr>
          <p:spPr>
            <a:xfrm>
              <a:off x="2052253" y="6012392"/>
              <a:ext cx="1165359" cy="617008"/>
            </a:xfrm>
            <a:prstGeom prst="rect">
              <a:avLst/>
            </a:prstGeom>
            <a:solidFill>
              <a:schemeClr val="accent6">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Directive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7" name="矩形 26"/>
            <p:cNvSpPr/>
            <p:nvPr/>
          </p:nvSpPr>
          <p:spPr>
            <a:xfrm>
              <a:off x="4648200" y="5212876"/>
              <a:ext cx="1165359" cy="578324"/>
            </a:xfrm>
            <a:prstGeom prst="rect">
              <a:avLst/>
            </a:prstGeom>
            <a:solidFill>
              <a:srgbClr val="FF99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Controller</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8" name="矩形 27"/>
            <p:cNvSpPr/>
            <p:nvPr/>
          </p:nvSpPr>
          <p:spPr>
            <a:xfrm>
              <a:off x="4648200" y="5974876"/>
              <a:ext cx="1165359" cy="578324"/>
            </a:xfrm>
            <a:prstGeom prst="rect">
              <a:avLst/>
            </a:prstGeom>
            <a:solidFill>
              <a:srgbClr val="FDD7D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chemeClr val="tx1"/>
                  </a:solidFill>
                  <a:effectLst/>
                  <a:uLnTx/>
                  <a:uFillTx/>
                  <a:latin typeface="+mj-lt"/>
                </a:rPr>
                <a:t>Factorise</a:t>
              </a:r>
              <a:r>
                <a:rPr kumimoji="0" lang="en-US" altLang="zh-CN" sz="1600" b="0" i="0" u="none" strike="noStrike" kern="0" cap="none" spc="0" normalizeH="0" baseline="0" noProof="0" dirty="0">
                  <a:ln>
                    <a:noFill/>
                  </a:ln>
                  <a:solidFill>
                    <a:schemeClr val="tx1"/>
                  </a:solidFill>
                  <a:effectLst/>
                  <a:uLnTx/>
                  <a:uFillTx/>
                  <a:latin typeface="+mj-lt"/>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tx1"/>
                  </a:solidFill>
                  <a:effectLst/>
                  <a:uLnTx/>
                  <a:uFillTx/>
                  <a:latin typeface="+mj-lt"/>
                </a:rPr>
                <a:t>Services</a:t>
              </a:r>
              <a:endParaRPr kumimoji="0" lang="zh-CN" altLang="en-US" sz="1600" b="0" i="0" u="none" strike="noStrike" kern="0" cap="none" spc="0" normalizeH="0" baseline="0" noProof="0" dirty="0">
                <a:ln>
                  <a:noFill/>
                </a:ln>
                <a:solidFill>
                  <a:schemeClr val="tx1"/>
                </a:solidFill>
                <a:effectLst/>
                <a:uLnTx/>
                <a:uFillTx/>
                <a:latin typeface="+mj-lt"/>
              </a:endParaRPr>
            </a:p>
          </p:txBody>
        </p:sp>
        <p:sp>
          <p:nvSpPr>
            <p:cNvPr id="39" name="椭圆 28"/>
            <p:cNvSpPr/>
            <p:nvPr/>
          </p:nvSpPr>
          <p:spPr>
            <a:xfrm>
              <a:off x="3429000" y="5257800"/>
              <a:ext cx="1027772"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mj-lt"/>
                </a:rPr>
                <a:t>$scope</a:t>
              </a:r>
              <a:endParaRPr kumimoji="0" lang="zh-CN" altLang="en-US" sz="1400" b="0" i="0" u="none" strike="noStrike" kern="0" cap="none" spc="0" normalizeH="0" baseline="0" noProof="0" dirty="0">
                <a:ln>
                  <a:noFill/>
                </a:ln>
                <a:solidFill>
                  <a:sysClr val="windowText" lastClr="000000"/>
                </a:solidFill>
                <a:effectLst/>
                <a:uLnTx/>
                <a:uFillTx/>
                <a:latin typeface="+mj-lt"/>
              </a:endParaRPr>
            </a:p>
          </p:txBody>
        </p:sp>
        <p:sp>
          <p:nvSpPr>
            <p:cNvPr id="40" name="下箭头 29"/>
            <p:cNvSpPr/>
            <p:nvPr/>
          </p:nvSpPr>
          <p:spPr>
            <a:xfrm>
              <a:off x="3798330" y="3019425"/>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下箭头 31"/>
            <p:cNvSpPr/>
            <p:nvPr/>
          </p:nvSpPr>
          <p:spPr>
            <a:xfrm>
              <a:off x="3798330" y="3636433"/>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下箭头 32"/>
            <p:cNvSpPr/>
            <p:nvPr/>
          </p:nvSpPr>
          <p:spPr>
            <a:xfrm>
              <a:off x="3798330" y="4276914"/>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下箭头 35"/>
            <p:cNvSpPr/>
            <p:nvPr/>
          </p:nvSpPr>
          <p:spPr>
            <a:xfrm rot="2755094" flipH="1">
              <a:off x="3140461" y="4869963"/>
              <a:ext cx="114307" cy="31476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下箭头 40"/>
            <p:cNvSpPr/>
            <p:nvPr/>
          </p:nvSpPr>
          <p:spPr>
            <a:xfrm rot="18343699" flipH="1">
              <a:off x="5271272" y="2920262"/>
              <a:ext cx="182880" cy="548640"/>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下箭头 41"/>
            <p:cNvSpPr/>
            <p:nvPr/>
          </p:nvSpPr>
          <p:spPr>
            <a:xfrm>
              <a:off x="2546741" y="576791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下箭头 42"/>
            <p:cNvSpPr/>
            <p:nvPr/>
          </p:nvSpPr>
          <p:spPr>
            <a:xfrm>
              <a:off x="5009644" y="573529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下箭头 36"/>
            <p:cNvSpPr/>
            <p:nvPr/>
          </p:nvSpPr>
          <p:spPr>
            <a:xfrm rot="18343699" flipH="1">
              <a:off x="4528315" y="4885396"/>
              <a:ext cx="182880" cy="315508"/>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2" name="TextBox 51"/>
          <p:cNvSpPr txBox="1"/>
          <p:nvPr/>
        </p:nvSpPr>
        <p:spPr>
          <a:xfrm>
            <a:off x="304800" y="1143000"/>
            <a:ext cx="861059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rPr>
              <a:t>AngularJS supports SPA using routing module </a:t>
            </a:r>
            <a:r>
              <a:rPr kumimoji="0" lang="en-US" altLang="zh-CN" sz="1600" b="0" i="0" u="none" strike="noStrike" kern="0" cap="none" spc="0" normalizeH="0" baseline="0" noProof="0" dirty="0" err="1">
                <a:ln>
                  <a:noFill/>
                </a:ln>
                <a:solidFill>
                  <a:sysClr val="windowText" lastClr="000000"/>
                </a:solidFill>
                <a:effectLst/>
                <a:uLnTx/>
                <a:uFillTx/>
              </a:rPr>
              <a:t>ngRoute</a:t>
            </a:r>
            <a:r>
              <a:rPr kumimoji="0" lang="en-US" altLang="zh-CN" sz="1600" b="0" i="0" u="none" strike="noStrike" kern="0" cap="none" spc="0" normalizeH="0" baseline="0" noProof="0" dirty="0">
                <a:ln>
                  <a:noFill/>
                </a:ln>
                <a:solidFill>
                  <a:sysClr val="windowText" lastClr="000000"/>
                </a:solidFill>
                <a:effectLst/>
                <a:uLnTx/>
                <a:uFillTx/>
              </a:rPr>
              <a:t>. This routing module acts based on the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When a user requests a specific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the routing engine captures that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and renders the view based on the defined routing rules.</a:t>
            </a:r>
            <a:endParaRPr kumimoji="0" lang="zh-CN" alt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2292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View and Template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304800" y="2009577"/>
            <a:ext cx="4419599"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div with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-view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64" name="TextBox 63"/>
          <p:cNvSpPr txBox="1"/>
          <p:nvPr/>
        </p:nvSpPr>
        <p:spPr>
          <a:xfrm>
            <a:off x="304800" y="3609777"/>
            <a:ext cx="56388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type as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-template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pic>
        <p:nvPicPr>
          <p:cNvPr id="68" name="Picture 67" descr="16.png"/>
          <p:cNvPicPr>
            <a:picLocks noChangeAspect="1"/>
          </p:cNvPicPr>
          <p:nvPr/>
        </p:nvPicPr>
        <p:blipFill>
          <a:blip r:embed="rId2" cstate="print"/>
          <a:stretch>
            <a:fillRect/>
          </a:stretch>
        </p:blipFill>
        <p:spPr>
          <a:xfrm>
            <a:off x="609600" y="2314377"/>
            <a:ext cx="2657846" cy="714475"/>
          </a:xfrm>
          <a:prstGeom prst="rect">
            <a:avLst/>
          </a:prstGeom>
        </p:spPr>
      </p:pic>
      <p:pic>
        <p:nvPicPr>
          <p:cNvPr id="69" name="Picture 68" descr="15.png"/>
          <p:cNvPicPr>
            <a:picLocks noChangeAspect="1"/>
          </p:cNvPicPr>
          <p:nvPr/>
        </p:nvPicPr>
        <p:blipFill>
          <a:blip r:embed="rId3" cstate="print"/>
          <a:stretch>
            <a:fillRect/>
          </a:stretch>
        </p:blipFill>
        <p:spPr>
          <a:xfrm>
            <a:off x="533400" y="3914577"/>
            <a:ext cx="6420747" cy="1419423"/>
          </a:xfrm>
          <a:prstGeom prst="rect">
            <a:avLst/>
          </a:prstGeom>
        </p:spPr>
      </p:pic>
    </p:spTree>
    <p:extLst>
      <p:ext uri="{BB962C8B-B14F-4D97-AF65-F5344CB8AC3E}">
        <p14:creationId xmlns:p14="http://schemas.microsoft.com/office/powerpoint/2010/main" val="191528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Compared To </a:t>
            </a:r>
            <a:r>
              <a:rPr lang="en-US" dirty="0" err="1"/>
              <a:t>Jquery</a:t>
            </a:r>
            <a:endParaRPr lang="en-US" dirty="0"/>
          </a:p>
        </p:txBody>
      </p:sp>
      <p:pic>
        <p:nvPicPr>
          <p:cNvPr id="6" name="Content Placeholder 5" descr="2.png"/>
          <p:cNvPicPr>
            <a:picLocks noGrp="1" noChangeAspect="1"/>
          </p:cNvPicPr>
          <p:nvPr>
            <p:ph sz="quarter" idx="15"/>
          </p:nvPr>
        </p:nvPicPr>
        <p:blipFill>
          <a:blip r:embed="rId2" cstate="print"/>
          <a:stretch>
            <a:fillRect/>
          </a:stretch>
        </p:blipFill>
        <p:spPr>
          <a:xfrm>
            <a:off x="2455541" y="1143000"/>
            <a:ext cx="4232918" cy="5391150"/>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Route Provider</a:t>
            </a:r>
          </a:p>
        </p:txBody>
      </p:sp>
      <p:sp>
        <p:nvSpPr>
          <p:cNvPr id="5" name="TextBox 4"/>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is the key service which set the configuration of </a:t>
            </a:r>
            <a:r>
              <a:rPr kumimoji="0" lang="en-US" sz="1600" b="0" i="0" u="none" strike="noStrike" kern="0" cap="none" spc="0" normalizeH="0" baseline="0" noProof="0" dirty="0" err="1">
                <a:ln>
                  <a:noFill/>
                </a:ln>
                <a:solidFill>
                  <a:sysClr val="windowText" lastClr="000000"/>
                </a:solidFill>
                <a:effectLst/>
                <a:uLnTx/>
                <a:uFillTx/>
              </a:rPr>
              <a:t>urls</a:t>
            </a:r>
            <a:r>
              <a:rPr kumimoji="0" lang="en-US" sz="1600" b="0" i="0" u="none" strike="noStrike" kern="0" cap="none" spc="0" normalizeH="0" baseline="0" noProof="0" dirty="0">
                <a:ln>
                  <a:noFill/>
                </a:ln>
                <a:solidFill>
                  <a:sysClr val="windowText" lastClr="000000"/>
                </a:solidFill>
                <a:effectLst/>
                <a:uLnTx/>
                <a:uFillTx/>
              </a:rPr>
              <a:t>, map them with the corresponding html page or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and attach a controller with the same</a:t>
            </a:r>
            <a:endParaRPr kumimoji="0" lang="zh-CN" altLang="en-US" sz="1600" b="0" i="0" u="none" strike="noStrike" kern="0" cap="none" spc="0" normalizeH="0" baseline="0" noProof="0" dirty="0">
              <a:ln>
                <a:noFill/>
              </a:ln>
              <a:solidFill>
                <a:sysClr val="windowText" lastClr="000000"/>
              </a:solidFill>
              <a:effectLst/>
              <a:uLnTx/>
              <a:uFillTx/>
            </a:endParaRPr>
          </a:p>
        </p:txBody>
      </p:sp>
      <p:pic>
        <p:nvPicPr>
          <p:cNvPr id="7" name="Picture 6" descr="17.png"/>
          <p:cNvPicPr>
            <a:picLocks noChangeAspect="1"/>
          </p:cNvPicPr>
          <p:nvPr/>
        </p:nvPicPr>
        <p:blipFill>
          <a:blip r:embed="rId2" cstate="print"/>
          <a:stretch>
            <a:fillRect/>
          </a:stretch>
        </p:blipFill>
        <p:spPr>
          <a:xfrm>
            <a:off x="457200" y="2542881"/>
            <a:ext cx="7916380" cy="2105319"/>
          </a:xfrm>
          <a:prstGeom prst="rect">
            <a:avLst/>
          </a:prstGeom>
        </p:spPr>
      </p:pic>
      <p:sp>
        <p:nvSpPr>
          <p:cNvPr id="8" name="TextBox 7"/>
          <p:cNvSpPr txBox="1"/>
          <p:nvPr/>
        </p:nvSpPr>
        <p:spPr>
          <a:xfrm>
            <a:off x="381000" y="2161881"/>
            <a:ext cx="57150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main module and set the routing configuration</a:t>
            </a:r>
            <a:endParaRPr kumimoji="0" lang="zh-CN" altLang="en-US"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6390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28" name="矩形 1"/>
          <p:cNvSpPr/>
          <p:nvPr/>
        </p:nvSpPr>
        <p:spPr>
          <a:xfrm>
            <a:off x="457200" y="1828800"/>
            <a:ext cx="6400800" cy="28194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1</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2" name="图片 1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800600"/>
            <a:ext cx="3581400" cy="1275964"/>
          </a:xfrm>
          <a:prstGeom prst="rect">
            <a:avLst/>
          </a:prstGeom>
        </p:spPr>
      </p:pic>
      <p:sp>
        <p:nvSpPr>
          <p:cNvPr id="51" name="椭圆形标注 15"/>
          <p:cNvSpPr/>
          <p:nvPr/>
        </p:nvSpPr>
        <p:spPr>
          <a:xfrm>
            <a:off x="7254108" y="1752600"/>
            <a:ext cx="1795299" cy="609600"/>
          </a:xfrm>
          <a:prstGeom prst="wedgeEllipseCallout">
            <a:avLst>
              <a:gd name="adj1" fmla="val -70755"/>
              <a:gd name="adj2" fmla="val 625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Layout page  main.html</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pic>
        <p:nvPicPr>
          <p:cNvPr id="53" name="内容占位符 34" descr="屏幕剪辑"/>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56402" y="1905000"/>
            <a:ext cx="5896798" cy="2686425"/>
          </a:xfrm>
          <a:prstGeom prst="rect">
            <a:avLst/>
          </a:prstGeom>
        </p:spPr>
      </p:pic>
      <p:grpSp>
        <p:nvGrpSpPr>
          <p:cNvPr id="4" name="组合 38"/>
          <p:cNvGrpSpPr/>
          <p:nvPr/>
        </p:nvGrpSpPr>
        <p:grpSpPr>
          <a:xfrm>
            <a:off x="533399" y="3480238"/>
            <a:ext cx="7924801" cy="1091762"/>
            <a:chOff x="457200" y="3480238"/>
            <a:chExt cx="7924801" cy="1091762"/>
          </a:xfrm>
        </p:grpSpPr>
        <p:sp>
          <p:nvSpPr>
            <p:cNvPr id="55" name="圆角矩形 36"/>
            <p:cNvSpPr/>
            <p:nvPr/>
          </p:nvSpPr>
          <p:spPr>
            <a:xfrm>
              <a:off x="457200" y="3810000"/>
              <a:ext cx="5943600" cy="762000"/>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椭圆形标注 37"/>
            <p:cNvSpPr/>
            <p:nvPr/>
          </p:nvSpPr>
          <p:spPr>
            <a:xfrm>
              <a:off x="7010401" y="3480238"/>
              <a:ext cx="1371600" cy="533400"/>
            </a:xfrm>
            <a:prstGeom prst="wedgeEllipseCallout">
              <a:avLst>
                <a:gd name="adj1" fmla="val -91987"/>
                <a:gd name="adj2" fmla="val 773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grpSp>
      <p:grpSp>
        <p:nvGrpSpPr>
          <p:cNvPr id="5" name="组合 8"/>
          <p:cNvGrpSpPr/>
          <p:nvPr/>
        </p:nvGrpSpPr>
        <p:grpSpPr>
          <a:xfrm>
            <a:off x="2324100" y="5299841"/>
            <a:ext cx="3761390" cy="790382"/>
            <a:chOff x="2324100" y="5471677"/>
            <a:chExt cx="3761390" cy="790382"/>
          </a:xfrm>
        </p:grpSpPr>
        <p:sp>
          <p:nvSpPr>
            <p:cNvPr id="58" name="椭圆 2"/>
            <p:cNvSpPr/>
            <p:nvPr/>
          </p:nvSpPr>
          <p:spPr>
            <a:xfrm>
              <a:off x="4104290" y="5471677"/>
              <a:ext cx="1981200" cy="7903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Template</a:t>
              </a: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59" name="直接箭头连接符 5"/>
            <p:cNvCxnSpPr>
              <a:stCxn id="58" idx="2"/>
            </p:cNvCxnSpPr>
            <p:nvPr/>
          </p:nvCxnSpPr>
          <p:spPr>
            <a:xfrm flipH="1" flipV="1">
              <a:off x="2438400" y="5471677"/>
              <a:ext cx="1665890" cy="395191"/>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7"/>
            <p:cNvCxnSpPr>
              <a:stCxn id="58" idx="2"/>
            </p:cNvCxnSpPr>
            <p:nvPr/>
          </p:nvCxnSpPr>
          <p:spPr>
            <a:xfrm flipH="1">
              <a:off x="2324100" y="5866868"/>
              <a:ext cx="1780190" cy="152932"/>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0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pic>
        <p:nvPicPr>
          <p:cNvPr id="8" name="内容占位符 11" descr="屏幕剪辑"/>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541979" y="1905000"/>
            <a:ext cx="6773221" cy="3562847"/>
          </a:xfrm>
          <a:prstGeom prst="rect">
            <a:avLst/>
          </a:prstGeom>
        </p:spPr>
      </p:pic>
      <p:sp>
        <p:nvSpPr>
          <p:cNvPr id="9" name="矩形 13"/>
          <p:cNvSpPr/>
          <p:nvPr/>
        </p:nvSpPr>
        <p:spPr>
          <a:xfrm>
            <a:off x="1295400" y="2136600"/>
            <a:ext cx="5976000" cy="2628000"/>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椭圆形标注 4"/>
          <p:cNvSpPr/>
          <p:nvPr/>
        </p:nvSpPr>
        <p:spPr>
          <a:xfrm>
            <a:off x="5862356" y="3988677"/>
            <a:ext cx="1374885" cy="609600"/>
          </a:xfrm>
          <a:prstGeom prst="wedgeEllipseCallout">
            <a:avLst>
              <a:gd name="adj1" fmla="val -75524"/>
              <a:gd name="adj2" fmla="val -796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13293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Sample</a:t>
            </a:r>
          </a:p>
        </p:txBody>
      </p:sp>
      <p:grpSp>
        <p:nvGrpSpPr>
          <p:cNvPr id="5" name="组合 28"/>
          <p:cNvGrpSpPr/>
          <p:nvPr/>
        </p:nvGrpSpPr>
        <p:grpSpPr>
          <a:xfrm>
            <a:off x="1265980" y="2286000"/>
            <a:ext cx="6049220" cy="2495899"/>
            <a:chOff x="990600" y="3048000"/>
            <a:chExt cx="6049220" cy="2495899"/>
          </a:xfrm>
        </p:grpSpPr>
        <p:pic>
          <p:nvPicPr>
            <p:cNvPr id="6" name="图片 2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048000"/>
              <a:ext cx="6049220" cy="2495899"/>
            </a:xfrm>
            <a:prstGeom prst="rect">
              <a:avLst/>
            </a:prstGeom>
          </p:spPr>
        </p:pic>
        <p:sp>
          <p:nvSpPr>
            <p:cNvPr id="7" name="矩形 27"/>
            <p:cNvSpPr/>
            <p:nvPr/>
          </p:nvSpPr>
          <p:spPr>
            <a:xfrm>
              <a:off x="1549985" y="30480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 name="组合 30"/>
          <p:cNvGrpSpPr/>
          <p:nvPr/>
        </p:nvGrpSpPr>
        <p:grpSpPr>
          <a:xfrm>
            <a:off x="533400" y="1371600"/>
            <a:ext cx="6030167" cy="819264"/>
            <a:chOff x="533400" y="2057400"/>
            <a:chExt cx="6030167" cy="819264"/>
          </a:xfrm>
        </p:grpSpPr>
        <p:pic>
          <p:nvPicPr>
            <p:cNvPr id="9" name="图片 20"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057400"/>
              <a:ext cx="6030167" cy="819264"/>
            </a:xfrm>
            <a:prstGeom prst="rect">
              <a:avLst/>
            </a:prstGeom>
          </p:spPr>
        </p:pic>
        <p:sp>
          <p:nvSpPr>
            <p:cNvPr id="10" name="矩形 25"/>
            <p:cNvSpPr/>
            <p:nvPr/>
          </p:nvSpPr>
          <p:spPr>
            <a:xfrm>
              <a:off x="990600" y="2057400"/>
              <a:ext cx="2557883"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 name="组合 33"/>
          <p:cNvGrpSpPr/>
          <p:nvPr/>
        </p:nvGrpSpPr>
        <p:grpSpPr>
          <a:xfrm>
            <a:off x="2306327" y="4781899"/>
            <a:ext cx="6068272" cy="1343213"/>
            <a:chOff x="2306327" y="4781899"/>
            <a:chExt cx="6068272" cy="1343213"/>
          </a:xfrm>
        </p:grpSpPr>
        <p:pic>
          <p:nvPicPr>
            <p:cNvPr id="12" name="图片 31"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27" y="4781899"/>
              <a:ext cx="6068272" cy="1343213"/>
            </a:xfrm>
            <a:prstGeom prst="rect">
              <a:avLst/>
            </a:prstGeom>
          </p:spPr>
        </p:pic>
        <p:sp>
          <p:nvSpPr>
            <p:cNvPr id="13" name="矩形 32"/>
            <p:cNvSpPr/>
            <p:nvPr/>
          </p:nvSpPr>
          <p:spPr>
            <a:xfrm>
              <a:off x="2769185" y="48006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 name="椭圆形标注 34"/>
          <p:cNvSpPr/>
          <p:nvPr/>
        </p:nvSpPr>
        <p:spPr>
          <a:xfrm>
            <a:off x="5943600" y="1776905"/>
            <a:ext cx="1752600" cy="685800"/>
          </a:xfrm>
          <a:prstGeom prst="wedgeEllipseCallout">
            <a:avLst>
              <a:gd name="adj1" fmla="val -112729"/>
              <a:gd name="adj2" fmla="val 451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#/person</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5" name="圆角矩形 36"/>
          <p:cNvSpPr/>
          <p:nvPr/>
        </p:nvSpPr>
        <p:spPr>
          <a:xfrm>
            <a:off x="1752600" y="1638300"/>
            <a:ext cx="841635"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圆角矩形 37"/>
          <p:cNvSpPr/>
          <p:nvPr/>
        </p:nvSpPr>
        <p:spPr>
          <a:xfrm>
            <a:off x="2667000" y="1638300"/>
            <a:ext cx="1008000"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椭圆形标注 13"/>
          <p:cNvSpPr/>
          <p:nvPr/>
        </p:nvSpPr>
        <p:spPr>
          <a:xfrm>
            <a:off x="6997744" y="4114800"/>
            <a:ext cx="1752600" cy="685800"/>
          </a:xfrm>
          <a:prstGeom prst="wedgeEllipseCallout">
            <a:avLst>
              <a:gd name="adj1" fmla="val -112729"/>
              <a:gd name="adj2" fmla="val 68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#/admin</a:t>
            </a:r>
            <a:endParaRPr kumimoji="0" lang="zh-CN" alt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77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Testing</a:t>
            </a:r>
          </a:p>
        </p:txBody>
      </p:sp>
      <p:sp>
        <p:nvSpPr>
          <p:cNvPr id="3" name="Text Placeholder 2"/>
          <p:cNvSpPr>
            <a:spLocks noGrp="1"/>
          </p:cNvSpPr>
          <p:nvPr>
            <p:ph type="body" sz="quarter" idx="11"/>
          </p:nvPr>
        </p:nvSpPr>
        <p:spPr/>
        <p:txBody>
          <a:bodyPr/>
          <a:lstStyle/>
          <a:p>
            <a:r>
              <a:rPr lang="en-US" dirty="0"/>
              <a:t>8</a:t>
            </a:r>
          </a:p>
        </p:txBody>
      </p:sp>
    </p:spTree>
    <p:extLst>
      <p:ext uri="{BB962C8B-B14F-4D97-AF65-F5344CB8AC3E}">
        <p14:creationId xmlns:p14="http://schemas.microsoft.com/office/powerpoint/2010/main" val="183210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1219200"/>
            <a:ext cx="8229600"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E2E Test</a:t>
            </a: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Unit Test</a:t>
            </a:r>
          </a:p>
        </p:txBody>
      </p:sp>
    </p:spTree>
    <p:extLst>
      <p:ext uri="{BB962C8B-B14F-4D97-AF65-F5344CB8AC3E}">
        <p14:creationId xmlns:p14="http://schemas.microsoft.com/office/powerpoint/2010/main" val="3932842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E2E Testing</a:t>
            </a:r>
          </a:p>
        </p:txBody>
      </p:sp>
      <p:sp>
        <p:nvSpPr>
          <p:cNvPr id="18" name="Rectangle 17"/>
          <p:cNvSpPr/>
          <p:nvPr/>
        </p:nvSpPr>
        <p:spPr>
          <a:xfrm>
            <a:off x="838200" y="1447800"/>
            <a:ext cx="7543800"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Protractor is built on top of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0000"/>
                </a:solidFill>
                <a:effectLst/>
                <a:uLnTx/>
                <a:uFillTx/>
              </a:rPr>
              <a:t>WebDriverJS</a:t>
            </a: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b-NO" sz="4000" b="1" i="0" u="none" strike="noStrike" kern="0" cap="none" spc="0" normalizeH="0" baseline="0" noProof="0" dirty="0">
                <a:ln>
                  <a:noFill/>
                </a:ln>
                <a:solidFill>
                  <a:schemeClr val="tx1"/>
                </a:solidFill>
                <a:effectLst/>
                <a:uLnTx/>
                <a:uFillTx/>
              </a:rPr>
              <a:t>Testing system</a:t>
            </a:r>
            <a:r>
              <a:rPr kumimoji="0" lang="nb-NO" sz="4000" b="0" i="0" u="none" strike="noStrike" kern="0" cap="none" spc="0" normalizeH="0" baseline="0" noProof="0" dirty="0">
                <a:ln>
                  <a:noFill/>
                </a:ln>
                <a:solidFill>
                  <a:schemeClr val="tx1"/>
                </a:solidFill>
                <a:effectLst/>
                <a:uLnTx/>
                <a:uFillTx/>
              </a:rPr>
              <a:t> (NodeJS, Java, etc)</a:t>
            </a:r>
            <a:endParaRPr kumimoji="0" lang="en-US" sz="4000" b="1" i="0" u="none" strike="noStrike" kern="0" cap="none" spc="0" normalizeH="0" baseline="0" noProof="0" dirty="0">
              <a:ln>
                <a:noFill/>
              </a:ln>
              <a:solidFill>
                <a:schemeClr val="tx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chemeClr val="tx1"/>
                </a:solidFill>
                <a:effectLst/>
                <a:uLnTx/>
                <a:uFillTx/>
              </a:rPr>
              <a:t>Webdriver</a:t>
            </a:r>
            <a:r>
              <a:rPr kumimoji="0" lang="en-US" sz="4000" b="1" i="0" u="none" strike="noStrike" kern="0" cap="none" spc="0" normalizeH="0" baseline="0" noProof="0" dirty="0">
                <a:ln>
                  <a:noFill/>
                </a:ln>
                <a:solidFill>
                  <a:schemeClr val="tx1"/>
                </a:solidFill>
                <a:effectLst/>
                <a:uLnTx/>
                <a:uFillTx/>
              </a:rPr>
              <a:t> </a:t>
            </a:r>
            <a:r>
              <a:rPr kumimoji="0" lang="en-US" sz="4000" b="0" i="0" u="none" strike="noStrike" kern="0" cap="none" spc="0" normalizeH="0" baseline="0" noProof="0" dirty="0">
                <a:ln>
                  <a:noFill/>
                </a:ln>
                <a:solidFill>
                  <a:schemeClr val="tx1"/>
                </a:solidFill>
                <a:effectLst/>
                <a:uLnTx/>
                <a:uFillTx/>
              </a:rPr>
              <a:t>(a.k.a. Selenium)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Your </a:t>
            </a:r>
            <a:r>
              <a:rPr kumimoji="0" lang="en-US" sz="4000" b="1" i="0" u="none" strike="noStrike" kern="0" cap="none" spc="0" normalizeH="0" baseline="0" noProof="0" dirty="0" err="1">
                <a:ln>
                  <a:noFill/>
                </a:ln>
                <a:solidFill>
                  <a:schemeClr val="tx1"/>
                </a:solidFill>
                <a:effectLst/>
                <a:uLnTx/>
                <a:uFillTx/>
              </a:rPr>
              <a:t>AngularJS</a:t>
            </a:r>
            <a:r>
              <a:rPr kumimoji="0" lang="en-US" sz="4000" b="1" i="0" u="none" strike="noStrike" kern="0" cap="none" spc="0" normalizeH="0" baseline="0" noProof="0" dirty="0">
                <a:ln>
                  <a:noFill/>
                </a:ln>
                <a:solidFill>
                  <a:schemeClr val="tx1"/>
                </a:solidFill>
                <a:effectLst/>
                <a:uLnTx/>
                <a:uFillTx/>
              </a:rPr>
              <a:t> App </a:t>
            </a:r>
          </a:p>
        </p:txBody>
      </p:sp>
    </p:spTree>
    <p:extLst>
      <p:ext uri="{BB962C8B-B14F-4D97-AF65-F5344CB8AC3E}">
        <p14:creationId xmlns:p14="http://schemas.microsoft.com/office/powerpoint/2010/main" val="1394132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pic>
        <p:nvPicPr>
          <p:cNvPr id="5" name="Content Placeholder 4" descr="2016-06-20 17_21_51-Contributors to angular_protractor.png"/>
          <p:cNvPicPr>
            <a:picLocks noGrp="1" noChangeAspect="1"/>
          </p:cNvPicPr>
          <p:nvPr>
            <p:ph sz="quarter" idx="15"/>
          </p:nvPr>
        </p:nvPicPr>
        <p:blipFill>
          <a:blip r:embed="rId2" cstate="print"/>
          <a:stretch>
            <a:fillRect/>
          </a:stretch>
        </p:blipFill>
        <p:spPr>
          <a:xfrm>
            <a:off x="228600" y="1167999"/>
            <a:ext cx="8686800" cy="5341151"/>
          </a:xfrm>
        </p:spPr>
      </p:pic>
    </p:spTree>
    <p:extLst>
      <p:ext uri="{BB962C8B-B14F-4D97-AF65-F5344CB8AC3E}">
        <p14:creationId xmlns:p14="http://schemas.microsoft.com/office/powerpoint/2010/main" val="3258397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Unit Testing</a:t>
            </a:r>
          </a:p>
          <a:p>
            <a:endParaRPr lang="en-US" dirty="0"/>
          </a:p>
        </p:txBody>
      </p:sp>
      <p:sp>
        <p:nvSpPr>
          <p:cNvPr id="4" name="Rectangle 3"/>
          <p:cNvSpPr/>
          <p:nvPr/>
        </p:nvSpPr>
        <p:spPr>
          <a:xfrm>
            <a:off x="457200" y="1219200"/>
            <a:ext cx="8534400" cy="646331"/>
          </a:xfrm>
          <a:prstGeom prst="rect">
            <a:avLst/>
          </a:prstGeom>
        </p:spPr>
        <p:txBody>
          <a:bodyPr wrap="square">
            <a:spAutoFit/>
          </a:bodyPr>
          <a:lstStyle/>
          <a:p>
            <a:pPr marL="0" marR="0" lvl="0" indent="0" defTabSz="914400" eaLnBrk="1" fontAlgn="base"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Recommended Unit Testing Tools</a:t>
            </a:r>
          </a:p>
        </p:txBody>
      </p:sp>
      <p:sp>
        <p:nvSpPr>
          <p:cNvPr id="5" name="TextBox 4"/>
          <p:cNvSpPr txBox="1"/>
          <p:nvPr/>
        </p:nvSpPr>
        <p:spPr>
          <a:xfrm>
            <a:off x="457201" y="2209800"/>
            <a:ext cx="8229600" cy="3816429"/>
          </a:xfrm>
          <a:prstGeom prst="rect">
            <a:avLst/>
          </a:prstGeom>
          <a:noFill/>
        </p:spPr>
        <p:txBody>
          <a:bodyPr wrap="square" rtlCol="0">
            <a:spAutoFit/>
          </a:bodyPr>
          <a:lstStyle/>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2" tooltip="Jasmine - Jasmine is a behavior-driven development framework for testing JavaScript code"/>
              </a:rPr>
              <a:t>Jasmine</a:t>
            </a:r>
            <a:r>
              <a:rPr kumimoji="0" lang="en-US" sz="2800" b="0" i="0" u="none" strike="noStrike" kern="0" cap="none" spc="0" normalizeH="0" baseline="0" noProof="0" dirty="0">
                <a:ln>
                  <a:noFill/>
                </a:ln>
                <a:solidFill>
                  <a:sysClr val="windowText" lastClr="000000"/>
                </a:solidFill>
                <a:effectLst/>
                <a:uLnTx/>
                <a:uFillTx/>
              </a:rPr>
              <a:t> - Jasmine is a behavior-driven development framework for testing JavaScript  code.</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3" tooltip="Mocha - the fun, simple, flexible JavaScript test framework"/>
              </a:rPr>
              <a:t>Mocha</a:t>
            </a:r>
            <a:r>
              <a:rPr kumimoji="0" lang="en-US" sz="2800" b="0" i="0" u="none" strike="noStrike" kern="0" cap="none" spc="0" normalizeH="0" baseline="0" noProof="0" dirty="0">
                <a:ln>
                  <a:noFill/>
                </a:ln>
                <a:solidFill>
                  <a:sysClr val="windowText" lastClr="000000"/>
                </a:solidFill>
                <a:effectLst/>
                <a:uLnTx/>
                <a:uFillTx/>
              </a:rPr>
              <a:t> - The fun, simple, flexible JavaScript test framework.</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err="1">
                <a:ln>
                  <a:noFill/>
                </a:ln>
                <a:solidFill>
                  <a:sysClr val="windowText" lastClr="000000"/>
                </a:solidFill>
                <a:effectLst/>
                <a:uLnTx/>
                <a:uFillTx/>
                <a:hlinkClick r:id="rId4" tooltip="QUnit: A JavaScript Unit Testing framework."/>
              </a:rPr>
              <a:t>Qunit</a:t>
            </a:r>
            <a:r>
              <a:rPr kumimoji="0" lang="en-US" sz="2800" b="0" i="0" u="none" strike="noStrike" kern="0" cap="none" spc="0" normalizeH="0" baseline="0" noProof="0" dirty="0">
                <a:ln>
                  <a:noFill/>
                </a:ln>
                <a:solidFill>
                  <a:sysClr val="windowText" lastClr="000000"/>
                </a:solidFill>
                <a:effectLst/>
                <a:uLnTx/>
                <a:uFillTx/>
              </a:rPr>
              <a:t> - A JavaScript Unit Testing framework, used by </a:t>
            </a:r>
            <a:r>
              <a:rPr kumimoji="0" lang="en-US" sz="2800" b="0" i="0" u="none" strike="noStrike" kern="0" cap="none" spc="0" normalizeH="0" baseline="0" noProof="0" dirty="0" err="1">
                <a:ln>
                  <a:noFill/>
                </a:ln>
                <a:solidFill>
                  <a:sysClr val="windowText" lastClr="000000"/>
                </a:solidFill>
                <a:effectLst/>
                <a:uLnTx/>
                <a:uFillTx/>
              </a:rPr>
              <a:t>jQuery</a:t>
            </a:r>
            <a:r>
              <a:rPr kumimoji="0" lang="en-US" sz="2800" b="0" i="0" u="none" strike="noStrike" kern="0" cap="none" spc="0" normalizeH="0" baseline="0" noProof="0" dirty="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2099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Concepts in AngularJS</a:t>
            </a:r>
          </a:p>
          <a:p>
            <a:endParaRPr lang="en-US" dirty="0"/>
          </a:p>
        </p:txBody>
      </p:sp>
      <p:pic>
        <p:nvPicPr>
          <p:cNvPr id="5" name="Content Placeholder 4" descr="1.png"/>
          <p:cNvPicPr>
            <a:picLocks noGrp="1" noChangeAspect="1"/>
          </p:cNvPicPr>
          <p:nvPr>
            <p:ph sz="quarter" idx="15"/>
          </p:nvPr>
        </p:nvPicPr>
        <p:blipFill>
          <a:blip r:embed="rId3" cstate="print"/>
          <a:stretch>
            <a:fillRect/>
          </a:stretch>
        </p:blipFill>
        <p:spPr>
          <a:xfrm>
            <a:off x="1704574" y="1599887"/>
            <a:ext cx="5734851" cy="4477375"/>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0" y="1712743"/>
            <a:ext cx="6512719" cy="649458"/>
          </a:xfrm>
        </p:spPr>
        <p:txBody>
          <a:bodyPr/>
          <a:lstStyle/>
          <a:p>
            <a:r>
              <a:rPr lang="en-US" dirty="0"/>
              <a:t>How to start writing an app</a:t>
            </a:r>
          </a:p>
        </p:txBody>
      </p:sp>
      <p:sp>
        <p:nvSpPr>
          <p:cNvPr id="3" name="Text Placeholder 2"/>
          <p:cNvSpPr>
            <a:spLocks noGrp="1"/>
          </p:cNvSpPr>
          <p:nvPr>
            <p:ph type="body" sz="quarter" idx="11"/>
          </p:nvPr>
        </p:nvSpPr>
        <p:spPr/>
        <p:txBody>
          <a:bodyPr/>
          <a:lstStyle/>
          <a:p>
            <a:r>
              <a:rPr lang="en-US" dirty="0"/>
              <a:t>2</a:t>
            </a:r>
          </a:p>
        </p:txBody>
      </p:sp>
    </p:spTree>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6A41BA03133F4D9909FFE7D0907B5D" ma:contentTypeVersion="0" ma:contentTypeDescription="Create a new document." ma:contentTypeScope="" ma:versionID="ec9ca77658f11de320fafc408b2cf7c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DA47BD5-C6A1-43E1-91D1-12EE8A46D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F2462E9-E3C6-4B9B-800D-1AA92DB6FEE6}">
  <ds:schemaRefs>
    <ds:schemaRef ds:uri="http://schemas.microsoft.com/sharepoint/v3/contenttype/forms"/>
  </ds:schemaRefs>
</ds:datastoreItem>
</file>

<file path=customXml/itemProps3.xml><?xml version="1.0" encoding="utf-8"?>
<ds:datastoreItem xmlns:ds="http://schemas.openxmlformats.org/officeDocument/2006/customXml" ds:itemID="{BC974159-165D-43A7-BAC0-2BE7E1872CAD}">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4449</TotalTime>
  <Words>2218</Words>
  <Application>Microsoft Office PowerPoint</Application>
  <PresentationFormat>On-screen Show (4:3)</PresentationFormat>
  <Paragraphs>552</Paragraphs>
  <Slides>80</Slides>
  <Notes>38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80</vt:i4>
      </vt:variant>
    </vt:vector>
  </HeadingPairs>
  <TitlesOfParts>
    <vt:vector size="90" baseType="lpstr">
      <vt:lpstr>Gulim</vt:lpstr>
      <vt:lpstr>隶书</vt:lpstr>
      <vt:lpstr>SimSun</vt:lpstr>
      <vt:lpstr>Arial</vt:lpstr>
      <vt:lpstr>Calibri</vt:lpstr>
      <vt:lpstr>Wingdings</vt:lpstr>
      <vt:lpstr>Cover</vt:lpstr>
      <vt:lpstr>Agenda</vt:lpstr>
      <vt:lpstr>Content_Title</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 Dan</dc:creator>
  <cp:lastModifiedBy>MARQUIS HU (DOCU-IRIS-ISD-OOCLL/ZHA)</cp:lastModifiedBy>
  <cp:revision>672</cp:revision>
  <dcterms:created xsi:type="dcterms:W3CDTF">2014-12-12T05:53:11Z</dcterms:created>
  <dcterms:modified xsi:type="dcterms:W3CDTF">2017-08-29T00:59:22Z</dcterms:modified>
</cp:coreProperties>
</file>